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20" r:id="rId2"/>
    <p:sldId id="296" r:id="rId3"/>
    <p:sldId id="284" r:id="rId4"/>
    <p:sldId id="325" r:id="rId5"/>
    <p:sldId id="287" r:id="rId6"/>
    <p:sldId id="326" r:id="rId7"/>
    <p:sldId id="290" r:id="rId8"/>
    <p:sldId id="327" r:id="rId9"/>
    <p:sldId id="312" r:id="rId10"/>
    <p:sldId id="328" r:id="rId11"/>
    <p:sldId id="293" r:id="rId12"/>
    <p:sldId id="294" r:id="rId13"/>
    <p:sldId id="310" r:id="rId14"/>
    <p:sldId id="311" r:id="rId15"/>
    <p:sldId id="340" r:id="rId16"/>
    <p:sldId id="308" r:id="rId17"/>
    <p:sldId id="357" r:id="rId18"/>
    <p:sldId id="361" r:id="rId19"/>
    <p:sldId id="370" r:id="rId20"/>
    <p:sldId id="369" r:id="rId21"/>
    <p:sldId id="368" r:id="rId22"/>
    <p:sldId id="367" r:id="rId23"/>
    <p:sldId id="366" r:id="rId24"/>
    <p:sldId id="362" r:id="rId25"/>
    <p:sldId id="363" r:id="rId26"/>
    <p:sldId id="364" r:id="rId27"/>
    <p:sldId id="365" r:id="rId28"/>
    <p:sldId id="339" r:id="rId29"/>
    <p:sldId id="332" r:id="rId30"/>
    <p:sldId id="371" r:id="rId31"/>
    <p:sldId id="372" r:id="rId32"/>
    <p:sldId id="374" r:id="rId33"/>
    <p:sldId id="350" r:id="rId34"/>
    <p:sldId id="373" r:id="rId35"/>
    <p:sldId id="341" r:id="rId36"/>
    <p:sldId id="342" r:id="rId37"/>
    <p:sldId id="343" r:id="rId38"/>
    <p:sldId id="344" r:id="rId39"/>
    <p:sldId id="345" r:id="rId40"/>
    <p:sldId id="348" r:id="rId41"/>
    <p:sldId id="349" r:id="rId42"/>
    <p:sldId id="375" r:id="rId43"/>
    <p:sldId id="353" r:id="rId44"/>
    <p:sldId id="352" r:id="rId45"/>
    <p:sldId id="376" r:id="rId46"/>
    <p:sldId id="377" r:id="rId47"/>
    <p:sldId id="351" r:id="rId48"/>
    <p:sldId id="379" r:id="rId49"/>
    <p:sldId id="380" r:id="rId50"/>
    <p:sldId id="384" r:id="rId51"/>
    <p:sldId id="385" r:id="rId52"/>
    <p:sldId id="386" r:id="rId53"/>
    <p:sldId id="382" r:id="rId54"/>
    <p:sldId id="381" r:id="rId55"/>
    <p:sldId id="355" r:id="rId56"/>
    <p:sldId id="354" r:id="rId57"/>
    <p:sldId id="356" r:id="rId58"/>
    <p:sldId id="333" r:id="rId5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71" autoAdjust="0"/>
  </p:normalViewPr>
  <p:slideViewPr>
    <p:cSldViewPr>
      <p:cViewPr varScale="1">
        <p:scale>
          <a:sx n="107" d="100"/>
          <a:sy n="107" d="100"/>
        </p:scale>
        <p:origin x="17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pPr>
              <a:defRPr/>
            </a:pPr>
            <a:fld id="{96B20793-C02D-4201-9F2C-B962542B4227}" type="datetimeFigureOut">
              <a:rPr lang="en-US"/>
              <a:pPr>
                <a:defRPr/>
              </a:pPr>
              <a:t>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pPr>
              <a:defRPr/>
            </a:pPr>
            <a:fld id="{A89073AE-10B9-4E70-9266-64376A840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98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00D4C-DDEB-40CD-8797-DC23130CC5BA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9FC7C-244B-456D-920C-D2644EEF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0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9FC7C-244B-456D-920C-D2644EEFEC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6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9FC7C-244B-456D-920C-D2644EEFEC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6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9FC7C-244B-456D-920C-D2644EEFEC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64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9FC7C-244B-456D-920C-D2644EEFEC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64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9FC7C-244B-456D-920C-D2644EEFEC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64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9FC7C-244B-456D-920C-D2644EEFEC0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64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9FC7C-244B-456D-920C-D2644EEFEC0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5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A1AE1-FCDB-4613-BC6D-3E6B7B991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3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50564-0B84-4669-9764-3A6457EB5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0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6D753-F9B4-409E-AF26-D9BAAFE9D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3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2281-35E8-459D-9EB1-EB002FB85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8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806AB-3EEE-46C5-BCF4-0F4CF6438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8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5E9B8-A2B6-466F-9812-46D7AAB65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1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33CD2-C4A6-455B-B794-35E6E72E1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66846-D98A-48AB-B822-CAD0642AB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4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EE6C-CC88-4C45-9EF2-B874498D8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8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9D040-4013-47EC-8824-51ECE7196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9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5F925-FC68-474A-B5B2-ED9B263BC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5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19239EC-9AAF-4685-B3B6-8F7B6DC8E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tmp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tmp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ooks and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5486400" cy="371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2030617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2590800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Times New Roman" charset="0"/>
              </a:rPr>
              <a:t> </a:t>
            </a:r>
            <a:r>
              <a:rPr lang="en-US" altLang="en-US" sz="4000" b="1" dirty="0" smtClean="0">
                <a:latin typeface="Times New Roman" charset="0"/>
              </a:rPr>
              <a:t>Student Growth Percentiles (SGP):</a:t>
            </a:r>
            <a:br>
              <a:rPr lang="en-US" altLang="en-US" sz="4000" b="1" dirty="0" smtClean="0">
                <a:latin typeface="Times New Roman" charset="0"/>
              </a:rPr>
            </a:br>
            <a:r>
              <a:rPr lang="en-US" altLang="en-US" sz="2800" b="1" dirty="0" smtClean="0">
                <a:latin typeface="Times New Roman" charset="0"/>
              </a:rPr>
              <a:t/>
            </a:r>
            <a:br>
              <a:rPr lang="en-US" altLang="en-US" sz="2800" b="1" dirty="0" smtClean="0">
                <a:latin typeface="Times New Roman" charset="0"/>
              </a:rPr>
            </a:br>
            <a:r>
              <a:rPr lang="en-US" altLang="en-US" sz="2400" b="1" dirty="0" smtClean="0">
                <a:latin typeface="Times New Roman" charset="0"/>
              </a:rPr>
              <a:t>A Comparison of Legislative Intent with Implemented Results</a:t>
            </a:r>
            <a:br>
              <a:rPr lang="en-US" altLang="en-US" sz="2400" b="1" dirty="0" smtClean="0">
                <a:latin typeface="Times New Roman" charset="0"/>
              </a:rPr>
            </a:br>
            <a:r>
              <a:rPr lang="en-US" altLang="en-US" sz="2400" b="1" dirty="0" smtClean="0">
                <a:latin typeface="Times New Roman" charset="0"/>
              </a:rPr>
              <a:t> at one Utah School  (Timpanogos Academy)</a:t>
            </a:r>
            <a:endParaRPr lang="en-US" altLang="en-US" sz="2400" b="1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9900"/>
                </a:solidFill>
                <a:latin typeface="Times New Roman" charset="0"/>
              </a:rPr>
              <a:t>Class of 2012 </a:t>
            </a:r>
            <a:r>
              <a:rPr lang="en-US" altLang="en-US" sz="2800" b="1" dirty="0">
                <a:solidFill>
                  <a:srgbClr val="009900"/>
                </a:solidFill>
                <a:latin typeface="Times New Roman" charset="0"/>
              </a:rPr>
              <a:t>– Language Arts CRT Proficiency Levels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633824"/>
              </p:ext>
            </p:extLst>
          </p:nvPr>
        </p:nvGraphicFramePr>
        <p:xfrm>
          <a:off x="228600" y="838200"/>
          <a:ext cx="86106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Chart" r:id="rId3" imgW="5400707" imgH="4381562" progId="MSGraph.Chart.8">
                  <p:embed followColorScheme="full"/>
                </p:oleObj>
              </mc:Choice>
              <mc:Fallback>
                <p:oleObj name="Chart" r:id="rId3" imgW="5400707" imgH="438156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38200"/>
                        <a:ext cx="86106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763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9900"/>
                </a:solidFill>
                <a:latin typeface="Times New Roman" charset="0"/>
              </a:rPr>
              <a:t>Class of 2012 </a:t>
            </a:r>
            <a:r>
              <a:rPr lang="en-US" altLang="en-US" sz="2800" b="1" dirty="0">
                <a:solidFill>
                  <a:srgbClr val="009900"/>
                </a:solidFill>
                <a:latin typeface="Times New Roman" charset="0"/>
              </a:rPr>
              <a:t>– Math CRT Proficiency Levels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28600" y="838200"/>
          <a:ext cx="86106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Chart" r:id="rId3" imgW="5400624" imgH="4381560" progId="MSGraph.Chart.8">
                  <p:embed followColorScheme="full"/>
                </p:oleObj>
              </mc:Choice>
              <mc:Fallback>
                <p:oleObj name="Chart" r:id="rId3" imgW="5400624" imgH="438156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38200"/>
                        <a:ext cx="86106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9900"/>
                </a:solidFill>
                <a:latin typeface="Times New Roman" charset="0"/>
              </a:rPr>
              <a:t>Class of 2012 </a:t>
            </a:r>
            <a:r>
              <a:rPr lang="en-US" altLang="en-US" sz="2800" b="1" dirty="0">
                <a:solidFill>
                  <a:srgbClr val="009900"/>
                </a:solidFill>
                <a:latin typeface="Times New Roman" charset="0"/>
              </a:rPr>
              <a:t>– Science CRT Proficiency Levels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66700" y="766763"/>
          <a:ext cx="86106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Chart" r:id="rId3" imgW="5400624" imgH="4381560" progId="MSGraph.Chart.8">
                  <p:embed followColorScheme="full"/>
                </p:oleObj>
              </mc:Choice>
              <mc:Fallback>
                <p:oleObj name="Chart" r:id="rId3" imgW="5400624" imgH="438156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766763"/>
                        <a:ext cx="86106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344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ooks and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33528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1676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charset="0"/>
              </a:rPr>
              <a:t>Benchmarks, Old &amp; New: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0" y="2743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Times New Roman" charset="0"/>
              </a:rPr>
              <a:t>Benchmark 1:   </a:t>
            </a:r>
            <a:r>
              <a:rPr lang="en-US" altLang="en-US" sz="2800" b="1" dirty="0">
                <a:latin typeface="Times New Roman" charset="0"/>
              </a:rPr>
              <a:t>Nationwide Comparisons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0" y="3581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Times New Roman" charset="0"/>
              </a:rPr>
              <a:t>Benchmark </a:t>
            </a:r>
            <a:r>
              <a:rPr lang="en-US" altLang="en-US" sz="2800" b="1" dirty="0">
                <a:latin typeface="Times New Roman" charset="0"/>
              </a:rPr>
              <a:t>2:  </a:t>
            </a:r>
            <a:r>
              <a:rPr lang="en-US" altLang="en-US" sz="2800" b="1" dirty="0" smtClean="0">
                <a:latin typeface="Times New Roman" charset="0"/>
              </a:rPr>
              <a:t>State CRT Proficiency Levels</a:t>
            </a:r>
            <a:endParaRPr lang="en-US" altLang="en-US" sz="2800" b="1" dirty="0">
              <a:latin typeface="Times New Roman" charset="0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0" y="4510088"/>
            <a:ext cx="9144000" cy="519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9900"/>
                </a:solidFill>
                <a:latin typeface="Times New Roman" charset="0"/>
              </a:rPr>
              <a:t>Benchmark </a:t>
            </a:r>
            <a:r>
              <a:rPr lang="en-US" altLang="en-US" sz="2800" b="1" dirty="0">
                <a:solidFill>
                  <a:srgbClr val="009900"/>
                </a:solidFill>
                <a:latin typeface="Times New Roman" charset="0"/>
              </a:rPr>
              <a:t>3:   </a:t>
            </a:r>
            <a:r>
              <a:rPr lang="en-US" altLang="en-US" sz="2800" b="1" dirty="0" err="1" smtClean="0">
                <a:solidFill>
                  <a:srgbClr val="009900"/>
                </a:solidFill>
                <a:latin typeface="Times New Roman" charset="0"/>
              </a:rPr>
              <a:t>Dibels</a:t>
            </a:r>
            <a:r>
              <a:rPr lang="en-US" altLang="en-US" sz="2800" b="1" dirty="0" smtClean="0">
                <a:solidFill>
                  <a:srgbClr val="009900"/>
                </a:solidFill>
                <a:latin typeface="Times New Roman" charset="0"/>
              </a:rPr>
              <a:t> Reading</a:t>
            </a:r>
            <a:endParaRPr lang="en-US" altLang="en-US" sz="2800" b="1" dirty="0">
              <a:solidFill>
                <a:srgbClr val="0099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28600"/>
            <a:ext cx="77438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2590800"/>
          <a:ext cx="5715000" cy="401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8099"/>
                <a:gridCol w="1126901"/>
              </a:tblGrid>
              <a:tr h="6095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School District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at</a:t>
                      </a:r>
                      <a:r>
                        <a:rPr lang="en-US" sz="1400" baseline="0" dirty="0" smtClean="0"/>
                        <a:t> Grade Level</a:t>
                      </a:r>
                      <a:endParaRPr lang="en-US" sz="1400" dirty="0"/>
                    </a:p>
                  </a:txBody>
                  <a:tcPr marT="45715" marB="45715"/>
                </a:tc>
              </a:tr>
              <a:tr h="6400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(tie) – </a:t>
                      </a:r>
                      <a:r>
                        <a:rPr lang="en-US" sz="1800" dirty="0" err="1" smtClean="0"/>
                        <a:t>Wellenman</a:t>
                      </a:r>
                      <a:r>
                        <a:rPr lang="en-US" sz="1800" dirty="0" smtClean="0"/>
                        <a:t> School of Discovery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              </a:t>
                      </a:r>
                      <a:r>
                        <a:rPr lang="en-US" sz="1800" dirty="0" err="1" smtClean="0"/>
                        <a:t>Summitt</a:t>
                      </a:r>
                      <a:r>
                        <a:rPr lang="en-US" sz="1800" dirty="0" smtClean="0"/>
                        <a:t> Academy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95%</a:t>
                      </a:r>
                      <a:endParaRPr lang="en-US" sz="1800" dirty="0"/>
                    </a:p>
                  </a:txBody>
                  <a:tcPr marT="45715" marB="45715"/>
                </a:tc>
              </a:tr>
              <a:tr h="3708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 – Timpanogos Academy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94%</a:t>
                      </a:r>
                      <a:endParaRPr lang="en-US" sz="1800" dirty="0"/>
                    </a:p>
                  </a:txBody>
                  <a:tcPr marT="45715" marB="45715"/>
                </a:tc>
              </a:tr>
              <a:tr h="9143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r>
                        <a:rPr lang="en-US" sz="1800" baseline="0" dirty="0" smtClean="0"/>
                        <a:t> (tie) – George Washington Academy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              Liberty Academy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              </a:t>
                      </a:r>
                      <a:r>
                        <a:rPr lang="en-US" sz="1800" baseline="0" dirty="0" err="1" smtClean="0"/>
                        <a:t>Tintic</a:t>
                      </a:r>
                      <a:r>
                        <a:rPr lang="en-US" sz="1800" baseline="0" dirty="0" smtClean="0"/>
                        <a:t> District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93%</a:t>
                      </a:r>
                      <a:endParaRPr lang="en-US" sz="1800" dirty="0"/>
                    </a:p>
                  </a:txBody>
                  <a:tcPr marT="45715" marB="45715"/>
                </a:tc>
              </a:tr>
              <a:tr h="370801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7 – Daggett District        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91%</a:t>
                      </a:r>
                    </a:p>
                  </a:txBody>
                  <a:tcPr marT="45715" marB="45715"/>
                </a:tc>
              </a:tr>
              <a:tr h="3708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---</a:t>
                      </a:r>
                      <a:r>
                        <a:rPr lang="en-US" sz="1800" baseline="0" dirty="0" smtClean="0"/>
                        <a:t>  ---   ---   ---   ---   ---   ---   ---   ---   ---   ---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5" marB="45715"/>
                </a:tc>
              </a:tr>
              <a:tr h="3708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61 – Alpine District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72%</a:t>
                      </a:r>
                      <a:endParaRPr lang="en-US" sz="1800" dirty="0"/>
                    </a:p>
                  </a:txBody>
                  <a:tcPr marT="45715" marB="45715"/>
                </a:tc>
              </a:tr>
              <a:tr h="37080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5" marB="4571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ooks and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33528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1676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imes New Roman" charset="0"/>
              </a:rPr>
              <a:t>Benchmarks, Old &amp; New: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0" y="2743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Times New Roman" charset="0"/>
              </a:rPr>
              <a:t>Benchmark 1:   </a:t>
            </a:r>
            <a:r>
              <a:rPr lang="en-US" altLang="en-US" sz="2800" b="1" dirty="0">
                <a:latin typeface="Times New Roman" charset="0"/>
              </a:rPr>
              <a:t>Nationwide Comparisons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0" y="3581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Times New Roman" charset="0"/>
              </a:rPr>
              <a:t>Benchmark </a:t>
            </a:r>
            <a:r>
              <a:rPr lang="en-US" altLang="en-US" sz="2800" b="1" dirty="0">
                <a:latin typeface="Times New Roman" charset="0"/>
              </a:rPr>
              <a:t>2:  </a:t>
            </a:r>
            <a:r>
              <a:rPr lang="en-US" altLang="en-US" sz="2800" b="1" dirty="0" smtClean="0">
                <a:latin typeface="Times New Roman" charset="0"/>
              </a:rPr>
              <a:t>State CRT Proficiency Levels</a:t>
            </a:r>
            <a:endParaRPr lang="en-US" altLang="en-US" sz="2800" b="1" dirty="0">
              <a:latin typeface="Times New Roman" charset="0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0" y="4510088"/>
            <a:ext cx="9144000" cy="519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Times New Roman" charset="0"/>
              </a:rPr>
              <a:t>Benchmark </a:t>
            </a:r>
            <a:r>
              <a:rPr lang="en-US" altLang="en-US" sz="2800" b="1" dirty="0">
                <a:latin typeface="Times New Roman" charset="0"/>
              </a:rPr>
              <a:t>3:   </a:t>
            </a:r>
            <a:r>
              <a:rPr lang="en-US" altLang="en-US" sz="2800" b="1" dirty="0" err="1" smtClean="0">
                <a:latin typeface="Times New Roman" charset="0"/>
              </a:rPr>
              <a:t>Dibels</a:t>
            </a:r>
            <a:r>
              <a:rPr lang="en-US" altLang="en-US" sz="2800" b="1" dirty="0" smtClean="0">
                <a:latin typeface="Times New Roman" charset="0"/>
              </a:rPr>
              <a:t> Reading</a:t>
            </a:r>
            <a:endParaRPr lang="en-US" altLang="en-US" sz="2800" b="1" dirty="0">
              <a:latin typeface="Times New Roman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5486400"/>
            <a:ext cx="9144000" cy="519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9900"/>
                </a:solidFill>
                <a:latin typeface="Times New Roman" charset="0"/>
              </a:rPr>
              <a:t>Benchmark </a:t>
            </a:r>
            <a:r>
              <a:rPr lang="en-US" altLang="en-US" sz="2800" b="1" dirty="0">
                <a:solidFill>
                  <a:srgbClr val="009900"/>
                </a:solidFill>
                <a:latin typeface="Times New Roman" charset="0"/>
              </a:rPr>
              <a:t>4</a:t>
            </a:r>
            <a:r>
              <a:rPr lang="en-US" altLang="en-US" sz="2800" b="1" dirty="0" smtClean="0">
                <a:solidFill>
                  <a:srgbClr val="009900"/>
                </a:solidFill>
                <a:latin typeface="Times New Roman" charset="0"/>
              </a:rPr>
              <a:t>:   Grading Utah Schools (GUS)</a:t>
            </a:r>
            <a:endParaRPr lang="en-US" altLang="en-US" sz="2800" b="1" dirty="0">
              <a:solidFill>
                <a:srgbClr val="0099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9387"/>
            <a:ext cx="6629400" cy="670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9387"/>
            <a:ext cx="6629400" cy="670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741474"/>
            <a:ext cx="83820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Some </a:t>
            </a:r>
            <a:r>
              <a:rPr lang="en-US" b="1" dirty="0"/>
              <a:t>of the grades this year may surprise you.  If that happens, the question to ask is, "</a:t>
            </a:r>
            <a:r>
              <a:rPr lang="en-US" b="1" u="sng" dirty="0"/>
              <a:t>Why did this school receive this grade</a:t>
            </a:r>
            <a:r>
              <a:rPr lang="en-US" b="1" dirty="0"/>
              <a:t>?"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 As you dig deeper, </a:t>
            </a:r>
            <a:r>
              <a:rPr lang="en-US" b="1" dirty="0">
                <a:solidFill>
                  <a:srgbClr val="FF0000"/>
                </a:solidFill>
              </a:rPr>
              <a:t>the answers </a:t>
            </a:r>
            <a:r>
              <a:rPr lang="en-US" b="1" u="sng" dirty="0">
                <a:solidFill>
                  <a:srgbClr val="FF0000"/>
                </a:solidFill>
              </a:rPr>
              <a:t>should</a:t>
            </a:r>
            <a:r>
              <a:rPr lang="en-US" b="1" dirty="0">
                <a:solidFill>
                  <a:srgbClr val="FF0000"/>
                </a:solidFill>
              </a:rPr>
              <a:t> be illuminating</a:t>
            </a:r>
            <a:r>
              <a:rPr lang="en-US" b="1" dirty="0" smtClean="0"/>
              <a:t>.</a:t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81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Legislative Intent</a:t>
            </a:r>
            <a:endParaRPr lang="en-US" sz="2400" b="1" u="sng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48200" y="762000"/>
            <a:ext cx="0" cy="57795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0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Legislative Intent</a:t>
            </a:r>
            <a:endParaRPr lang="en-US" sz="24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13716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policy was patterned after the Florida Model which has helped propel significant student achievement gains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648200" y="762000"/>
            <a:ext cx="0" cy="57795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4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oks and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33528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1676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charset="0"/>
              </a:rPr>
              <a:t>Benchmarks, Old &amp; New: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0" y="2743200"/>
            <a:ext cx="91440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9900"/>
                </a:solidFill>
                <a:latin typeface="Times New Roman" charset="0"/>
              </a:rPr>
              <a:t>Benchmark </a:t>
            </a:r>
            <a:r>
              <a:rPr lang="en-US" altLang="en-US" sz="2800" b="1" dirty="0">
                <a:solidFill>
                  <a:srgbClr val="009900"/>
                </a:solidFill>
                <a:latin typeface="Times New Roman" charset="0"/>
              </a:rPr>
              <a:t>1:   Nationwide Comparisons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Legislative Intent</a:t>
            </a:r>
            <a:endParaRPr lang="en-US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0574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requires schools to demonstrate that all students, high achieving and low achieving, have made a year’s worth of progress in a year’s time.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3716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policy was patterned after the Florida Model which has helped propel significant student achievement gains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648200" y="762000"/>
            <a:ext cx="0" cy="57795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4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Legislative Intent</a:t>
            </a:r>
            <a:endParaRPr lang="en-US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0574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requires schools to demonstrate that all students, high achieving and low achieving, have made a year’s worth of progress in a year’s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8956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For a school to get credit, students need to achieve at least a year's worth of learning in the school year; less than that means  the student has fallen further behind.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3716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policy was patterned after the Florida Model which has helped propel significant student achievement gains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648200" y="762000"/>
            <a:ext cx="0" cy="57795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0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Legislative Intent</a:t>
            </a:r>
            <a:endParaRPr lang="en-US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0574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requires schools to demonstrate that all students, high achieving and low achieving, have made a year’s worth of progress in a year’s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8956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For a school to get credit, students need to achieve at least a year's worth of learning in the school year; less than that means  the student has fallen further behind.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7338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is meant to incentivize schools to get students at grade level and keep them there. </a:t>
            </a:r>
            <a:endParaRPr lang="en-US" sz="1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52400" y="13716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policy was patterned after the Florida Model which has helped propel significant student achievement gains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648200" y="762000"/>
            <a:ext cx="0" cy="57795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5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Legislative Intent</a:t>
            </a:r>
            <a:endParaRPr lang="en-US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0574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requires schools to demonstrate that all students, high achieving and low achieving, have made a year’s worth of progress in a year’s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8956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For a school to get credit, students need to achieve at least a year's worth of learning in the school year; less than that means  the student has fallen further behind.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7338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is meant to incentivize schools to get students at grade level and keep them there. </a:t>
            </a:r>
            <a:endParaRPr lang="en-US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52400" y="4417874"/>
            <a:ext cx="4191000" cy="212365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/>
              <a:t>In Florida’s model, growth can be achieved in two </a:t>
            </a:r>
            <a:r>
              <a:rPr lang="en-US" sz="1200" u="sng" dirty="0" smtClean="0"/>
              <a:t>ways:</a:t>
            </a:r>
            <a:br>
              <a:rPr lang="en-US" sz="1200" u="sng" dirty="0" smtClean="0"/>
            </a:br>
            <a:endParaRPr lang="en-US" sz="1200" u="sng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1) If </a:t>
            </a:r>
            <a:r>
              <a:rPr lang="en-US" sz="1200" dirty="0"/>
              <a:t>a student is below grade level, the school gets credit for moving him towards grade level.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2) If </a:t>
            </a:r>
            <a:r>
              <a:rPr lang="en-US" sz="1200" dirty="0"/>
              <a:t>a students is already at grade level or higher, all a school must do is keep that student at grade level the next year.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3) That’s </a:t>
            </a:r>
            <a:r>
              <a:rPr lang="en-US" sz="1200" dirty="0"/>
              <a:t>because a year’s worth of learning gains has taken place.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3716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policy was patterned after the Florida Model which has helped propel significant student achievement gains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648200" y="762000"/>
            <a:ext cx="0" cy="57795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344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18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Legislative Intent</a:t>
            </a:r>
            <a:endParaRPr lang="en-US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0574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requires schools to demonstrate that all students, high achieving and low achieving, have made a year’s worth of progress in a year’s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8956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For a school to get credit, students need to achieve at least a year's worth of learning in the school year; less than that means  the student has fallen further behind.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7338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is meant to incentivize schools to get students at grade level and keep them there. </a:t>
            </a:r>
            <a:endParaRPr lang="en-US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52400" y="4417874"/>
            <a:ext cx="4191000" cy="212365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/>
              <a:t>In Florida’s model, growth can be achieved in two </a:t>
            </a:r>
            <a:r>
              <a:rPr lang="en-US" sz="1200" u="sng" dirty="0" smtClean="0"/>
              <a:t>ways:</a:t>
            </a:r>
            <a:br>
              <a:rPr lang="en-US" sz="1200" u="sng" dirty="0" smtClean="0"/>
            </a:br>
            <a:endParaRPr lang="en-US" sz="1200" u="sng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1) If </a:t>
            </a:r>
            <a:r>
              <a:rPr lang="en-US" sz="1200" dirty="0"/>
              <a:t>a student is below grade level, the school gets credit for moving him towards grade level.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2) If </a:t>
            </a:r>
            <a:r>
              <a:rPr lang="en-US" sz="1200" dirty="0"/>
              <a:t>a students is already at grade level or higher, all a school must do is keep that student at grade level the next year.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3) That’s </a:t>
            </a:r>
            <a:r>
              <a:rPr lang="en-US" sz="1200" dirty="0"/>
              <a:t>because a year’s worth of learning gains has taken place.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3716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policy was patterned after the Florida Model which has helped propel significant student achievement gains 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029200" y="4055507"/>
            <a:ext cx="403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70C0"/>
                </a:solidFill>
              </a:rPr>
              <a:t>Scale Scores:</a:t>
            </a:r>
            <a:br>
              <a:rPr lang="en-US" altLang="en-US" sz="1800" b="1" dirty="0">
                <a:solidFill>
                  <a:srgbClr val="0070C0"/>
                </a:solidFill>
              </a:rPr>
            </a:br>
            <a:r>
              <a:rPr lang="en-US" altLang="en-US" sz="1800" dirty="0">
                <a:solidFill>
                  <a:srgbClr val="0070C0"/>
                </a:solidFill>
              </a:rPr>
              <a:t>130 to 199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029200" y="4735830"/>
            <a:ext cx="40386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168 to 199:  Advanced Proficiency: </a:t>
            </a: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8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160 to 167:  Proficient:    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 smtClean="0"/>
              <a:t> </a:t>
            </a:r>
            <a:endParaRPr lang="en-US" altLang="en-US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153 to 159:  Not Proficient, Level 2</a:t>
            </a:r>
            <a:br>
              <a:rPr lang="en-US" altLang="en-US" sz="1800" dirty="0" smtClean="0"/>
            </a:br>
            <a:r>
              <a:rPr lang="en-US" altLang="en-US" sz="800" dirty="0" smtClean="0"/>
              <a:t> 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130 to 152:  Not Proficient, Level 1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____________________________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 smtClean="0"/>
              <a:t> </a:t>
            </a:r>
            <a:endParaRPr lang="en-US" altLang="en-US" sz="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48200" y="762000"/>
            <a:ext cx="0" cy="57795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0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Legislative Intent</a:t>
            </a:r>
            <a:endParaRPr lang="en-US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0574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requires schools to demonstrate that all students, high achieving and low achieving, have made a year’s worth of progress in a year’s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8956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For a school to get credit, students need to achieve at least a year's worth of learning in the school year; less than that means  the student has fallen further behind.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7338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is meant to incentivize schools to get students at grade level and keep them there. </a:t>
            </a:r>
            <a:endParaRPr lang="en-US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52400" y="4417874"/>
            <a:ext cx="4191000" cy="212365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/>
              <a:t>In Florida’s model, growth can be achieved in two </a:t>
            </a:r>
            <a:r>
              <a:rPr lang="en-US" sz="1200" u="sng" dirty="0" smtClean="0"/>
              <a:t>ways:</a:t>
            </a:r>
            <a:br>
              <a:rPr lang="en-US" sz="1200" u="sng" dirty="0" smtClean="0"/>
            </a:br>
            <a:endParaRPr lang="en-US" sz="1200" u="sng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1) If </a:t>
            </a:r>
            <a:r>
              <a:rPr lang="en-US" sz="1200" dirty="0"/>
              <a:t>a student is below grade level, the school gets credit for moving him towards grade level.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2) If </a:t>
            </a:r>
            <a:r>
              <a:rPr lang="en-US" sz="1200" dirty="0"/>
              <a:t>a students is already at grade level or higher, all a school must do is keep that student at grade level the next year.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3) That’s </a:t>
            </a:r>
            <a:r>
              <a:rPr lang="en-US" sz="1200" dirty="0"/>
              <a:t>because a year’s worth of learning gains has taken place.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3716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policy was patterned after the Florida Model which has helped propel significant student achievement gains 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029200" y="4055507"/>
            <a:ext cx="403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70C0"/>
                </a:solidFill>
              </a:rPr>
              <a:t>Scale Scores:</a:t>
            </a:r>
            <a:br>
              <a:rPr lang="en-US" altLang="en-US" sz="1800" b="1" dirty="0">
                <a:solidFill>
                  <a:srgbClr val="0070C0"/>
                </a:solidFill>
              </a:rPr>
            </a:br>
            <a:r>
              <a:rPr lang="en-US" altLang="en-US" sz="1800" dirty="0">
                <a:solidFill>
                  <a:srgbClr val="0070C0"/>
                </a:solidFill>
              </a:rPr>
              <a:t>130 to 199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029200" y="4735830"/>
            <a:ext cx="40386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168 to 199:  Advanced Proficiency: </a:t>
            </a: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8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160 to 167:  Proficient:    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 smtClean="0"/>
              <a:t> </a:t>
            </a:r>
            <a:endParaRPr lang="en-US" altLang="en-US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153 to 159:  Not Proficient, Level 2</a:t>
            </a:r>
            <a:br>
              <a:rPr lang="en-US" altLang="en-US" sz="1800" dirty="0" smtClean="0"/>
            </a:br>
            <a:r>
              <a:rPr lang="en-US" altLang="en-US" sz="800" dirty="0" smtClean="0"/>
              <a:t> 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130 to 152:  Not Proficient, Level 1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____________________________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 smtClean="0"/>
              <a:t> </a:t>
            </a:r>
            <a:endParaRPr lang="en-US" altLang="en-US" sz="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48200" y="762000"/>
            <a:ext cx="0" cy="57795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47130"/>
            <a:ext cx="952500" cy="952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05400" y="179963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LA = 174</a:t>
            </a:r>
            <a:br>
              <a:rPr lang="en-US" dirty="0" smtClean="0"/>
            </a:b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LA = 175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838200"/>
            <a:ext cx="952500" cy="952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15200" y="17907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NN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LA = 174</a:t>
            </a:r>
            <a:br>
              <a:rPr lang="en-US" dirty="0" smtClean="0"/>
            </a:b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LA = 175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Legislative Intent</a:t>
            </a:r>
            <a:endParaRPr lang="en-US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0574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requires schools to demonstrate that all students, high achieving and low achieving, have made a year’s worth of progress in a year’s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8956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For a school to get credit, students need to achieve at least a year's worth of learning in the school year; less than that means  the student has fallen further behind.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7338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is meant to incentivize schools to get students at grade level and keep them there. </a:t>
            </a:r>
            <a:endParaRPr lang="en-US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52400" y="4417874"/>
            <a:ext cx="4191000" cy="212365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/>
              <a:t>In Florida’s model, growth can be achieved in two </a:t>
            </a:r>
            <a:r>
              <a:rPr lang="en-US" sz="1200" u="sng" dirty="0" smtClean="0"/>
              <a:t>ways:</a:t>
            </a:r>
            <a:br>
              <a:rPr lang="en-US" sz="1200" u="sng" dirty="0" smtClean="0"/>
            </a:br>
            <a:endParaRPr lang="en-US" sz="1200" u="sng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1) If </a:t>
            </a:r>
            <a:r>
              <a:rPr lang="en-US" sz="1200" dirty="0"/>
              <a:t>a student is below grade level, the school gets credit for moving him towards grade level.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2) If </a:t>
            </a:r>
            <a:r>
              <a:rPr lang="en-US" sz="1200" dirty="0"/>
              <a:t>a students is already at grade level or higher, all a school must do is keep that student at grade level the next year.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3) That’s </a:t>
            </a:r>
            <a:r>
              <a:rPr lang="en-US" sz="1200" dirty="0"/>
              <a:t>because a year’s worth of learning gains has taken place.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3716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policy was patterned after the Florida Model which has helped propel significant student achievement gains 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029200" y="4055507"/>
            <a:ext cx="403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70C0"/>
                </a:solidFill>
              </a:rPr>
              <a:t>Scale Scores:</a:t>
            </a:r>
            <a:br>
              <a:rPr lang="en-US" altLang="en-US" sz="1800" b="1" dirty="0">
                <a:solidFill>
                  <a:srgbClr val="0070C0"/>
                </a:solidFill>
              </a:rPr>
            </a:br>
            <a:r>
              <a:rPr lang="en-US" altLang="en-US" sz="1800" dirty="0">
                <a:solidFill>
                  <a:srgbClr val="0070C0"/>
                </a:solidFill>
              </a:rPr>
              <a:t>130 to 199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029200" y="4735830"/>
            <a:ext cx="40386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168 to 199:  Advanced Proficiency: </a:t>
            </a: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8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160 to 167:  Proficient:    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 smtClean="0"/>
              <a:t> </a:t>
            </a:r>
            <a:endParaRPr lang="en-US" altLang="en-US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153 to 159:  Not Proficient, Level 2</a:t>
            </a:r>
            <a:br>
              <a:rPr lang="en-US" altLang="en-US" sz="1800" dirty="0" smtClean="0"/>
            </a:br>
            <a:r>
              <a:rPr lang="en-US" altLang="en-US" sz="800" dirty="0" smtClean="0"/>
              <a:t> 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130 to 152:  Not Proficient, Level 1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____________________________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 smtClean="0"/>
              <a:t> </a:t>
            </a:r>
            <a:endParaRPr lang="en-US" altLang="en-US" sz="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48200" y="762000"/>
            <a:ext cx="0" cy="57795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47130"/>
            <a:ext cx="952500" cy="952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05400" y="179963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LA = 174</a:t>
            </a:r>
            <a:br>
              <a:rPr lang="en-US" dirty="0" smtClean="0"/>
            </a:b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LA = 175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838200"/>
            <a:ext cx="952500" cy="952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15200" y="17907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NN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LA = 174</a:t>
            </a:r>
            <a:br>
              <a:rPr lang="en-US" dirty="0" smtClean="0"/>
            </a:b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LA = 175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29200" y="2738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SGP:</a:t>
            </a:r>
            <a:r>
              <a:rPr lang="en-US" sz="2400" b="1" dirty="0" smtClean="0">
                <a:solidFill>
                  <a:srgbClr val="00B050"/>
                </a:solidFill>
              </a:rPr>
              <a:t> 55 (+)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Legislative Intent</a:t>
            </a:r>
            <a:endParaRPr lang="en-US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0574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requires schools to demonstrate that all students, high achieving and low achieving, have made a year’s worth of progress in a year’s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8956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For a school to get credit, students need to achieve at least a year's worth of learning in the school year; less than that means  the student has fallen further behind.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7338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is meant to incentivize schools to get students at grade level and keep them there. </a:t>
            </a:r>
            <a:endParaRPr lang="en-US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52400" y="4417874"/>
            <a:ext cx="4191000" cy="212365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/>
              <a:t>In Florida’s model, growth can be achieved in two </a:t>
            </a:r>
            <a:r>
              <a:rPr lang="en-US" sz="1200" u="sng" dirty="0" smtClean="0"/>
              <a:t>ways:</a:t>
            </a:r>
            <a:br>
              <a:rPr lang="en-US" sz="1200" u="sng" dirty="0" smtClean="0"/>
            </a:br>
            <a:endParaRPr lang="en-US" sz="1200" u="sng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1) If </a:t>
            </a:r>
            <a:r>
              <a:rPr lang="en-US" sz="1200" dirty="0"/>
              <a:t>a student is below grade level, the school gets credit for moving him towards grade level.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2) If </a:t>
            </a:r>
            <a:r>
              <a:rPr lang="en-US" sz="1200" dirty="0"/>
              <a:t>a students is already at grade level or higher, all a school must do is keep that student at grade level the next year.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3) That’s </a:t>
            </a:r>
            <a:r>
              <a:rPr lang="en-US" sz="1200" dirty="0"/>
              <a:t>because a year’s worth of learning gains has taken place.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3716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policy was patterned after the Florida Model which has helped propel significant student achievement gains 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029200" y="4055507"/>
            <a:ext cx="403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70C0"/>
                </a:solidFill>
              </a:rPr>
              <a:t>Scale Scores:</a:t>
            </a:r>
            <a:br>
              <a:rPr lang="en-US" altLang="en-US" sz="1800" b="1" dirty="0">
                <a:solidFill>
                  <a:srgbClr val="0070C0"/>
                </a:solidFill>
              </a:rPr>
            </a:br>
            <a:r>
              <a:rPr lang="en-US" altLang="en-US" sz="1800" dirty="0">
                <a:solidFill>
                  <a:srgbClr val="0070C0"/>
                </a:solidFill>
              </a:rPr>
              <a:t>130 to 199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029200" y="4735830"/>
            <a:ext cx="40386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168 to 199:  Advanced Proficiency: </a:t>
            </a: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8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160 to 167:  Proficient:    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 smtClean="0"/>
              <a:t> </a:t>
            </a:r>
            <a:endParaRPr lang="en-US" altLang="en-US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153 to 159:  Not Proficient, Level 2</a:t>
            </a:r>
            <a:br>
              <a:rPr lang="en-US" altLang="en-US" sz="1800" dirty="0" smtClean="0"/>
            </a:br>
            <a:r>
              <a:rPr lang="en-US" altLang="en-US" sz="800" dirty="0" smtClean="0"/>
              <a:t> 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130 to 152:  Not Proficient, Level 1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____________________________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 smtClean="0"/>
              <a:t> </a:t>
            </a:r>
            <a:endParaRPr lang="en-US" altLang="en-US" sz="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48200" y="762000"/>
            <a:ext cx="0" cy="57795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47130"/>
            <a:ext cx="952500" cy="952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05400" y="179963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LA = 174</a:t>
            </a:r>
            <a:br>
              <a:rPr lang="en-US" dirty="0" smtClean="0"/>
            </a:b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LA = 175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838200"/>
            <a:ext cx="952500" cy="952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15200" y="17907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NN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LA = 174</a:t>
            </a:r>
            <a:br>
              <a:rPr lang="en-US" dirty="0" smtClean="0"/>
            </a:b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LA = 175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29200" y="2738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SGP:</a:t>
            </a:r>
            <a:r>
              <a:rPr lang="en-US" sz="2400" b="1" dirty="0" smtClean="0">
                <a:solidFill>
                  <a:srgbClr val="00B050"/>
                </a:solidFill>
              </a:rPr>
              <a:t> 55 (+)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9000" y="27387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SGP: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38 (-)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Legislative Intent</a:t>
            </a:r>
            <a:endParaRPr lang="en-US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0574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requires schools to demonstrate that all students, high achieving and low achieving, have made a year’s worth of progress in a year’s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8956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For a school to get credit, students need to achieve at least a year's worth of learning in the school year; less than that means  the student has fallen further behind.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7338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is meant to incentivize schools to get students at grade level and keep them there. </a:t>
            </a:r>
            <a:endParaRPr lang="en-US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52400" y="4417874"/>
            <a:ext cx="4191000" cy="212365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/>
              <a:t>In Florida’s model, growth can be achieved in two </a:t>
            </a:r>
            <a:r>
              <a:rPr lang="en-US" sz="1200" u="sng" dirty="0" smtClean="0"/>
              <a:t>ways:</a:t>
            </a:r>
            <a:br>
              <a:rPr lang="en-US" sz="1200" u="sng" dirty="0" smtClean="0"/>
            </a:br>
            <a:endParaRPr lang="en-US" sz="1200" u="sng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1) If </a:t>
            </a:r>
            <a:r>
              <a:rPr lang="en-US" sz="1200" dirty="0"/>
              <a:t>a student is below grade level, the school gets credit for moving him towards grade level.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2) If </a:t>
            </a:r>
            <a:r>
              <a:rPr lang="en-US" sz="1200" dirty="0"/>
              <a:t>a students is already at grade level or higher, all a school must do is keep that student at grade level the next year.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3) That’s </a:t>
            </a:r>
            <a:r>
              <a:rPr lang="en-US" sz="1200" dirty="0"/>
              <a:t>because a year’s worth of learning gains has taken place.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3716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policy was patterned after the Florida Model which has helped propel significant student achievement gains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85800"/>
            <a:ext cx="0" cy="609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41664"/>
            <a:ext cx="4343400" cy="54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18530"/>
            <a:ext cx="952500" cy="95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157103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LA = 174</a:t>
            </a:r>
            <a:br>
              <a:rPr lang="en-US" dirty="0" smtClean="0"/>
            </a:b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LA = 175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09600"/>
            <a:ext cx="952500" cy="95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15621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NN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LA = 174</a:t>
            </a:r>
            <a:br>
              <a:rPr lang="en-US" dirty="0" smtClean="0"/>
            </a:b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LA = 175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25101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SGP:</a:t>
            </a:r>
            <a:r>
              <a:rPr lang="en-US" sz="2400" b="1" dirty="0" smtClean="0">
                <a:solidFill>
                  <a:srgbClr val="00B050"/>
                </a:solidFill>
              </a:rPr>
              <a:t> 55 (+)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2510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SGP: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38 (-)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9900"/>
                </a:solidFill>
                <a:latin typeface="Times New Roman" charset="0"/>
              </a:rPr>
              <a:t>Section 1:   3</a:t>
            </a:r>
            <a:r>
              <a:rPr lang="en-US" altLang="en-US" sz="2800" b="1" baseline="30000" dirty="0">
                <a:solidFill>
                  <a:srgbClr val="009900"/>
                </a:solidFill>
                <a:latin typeface="Times New Roman" charset="0"/>
              </a:rPr>
              <a:t>rd</a:t>
            </a:r>
            <a:r>
              <a:rPr lang="en-US" altLang="en-US" sz="2800" b="1" dirty="0">
                <a:solidFill>
                  <a:srgbClr val="009900"/>
                </a:solidFill>
                <a:latin typeface="Times New Roman" charset="0"/>
              </a:rPr>
              <a:t> Grade Iowa Tests Comparison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621405"/>
              </p:ext>
            </p:extLst>
          </p:nvPr>
        </p:nvGraphicFramePr>
        <p:xfrm>
          <a:off x="228600" y="533400"/>
          <a:ext cx="86868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Chart" r:id="rId3" imgW="5391259" imgH="4371844" progId="MSGraph.Chart.8">
                  <p:embed followColorScheme="full"/>
                </p:oleObj>
              </mc:Choice>
              <mc:Fallback>
                <p:oleObj name="Chart" r:id="rId3" imgW="5391259" imgH="4371844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33400"/>
                        <a:ext cx="86868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533400" y="6477000"/>
            <a:ext cx="845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/>
              <a:t>Note:  Alpine School District stopped administering ITBS after 2008-09, and the State of Utah stopped after 2009-10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18530"/>
            <a:ext cx="952500" cy="95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157103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LA = 174</a:t>
            </a:r>
            <a:br>
              <a:rPr lang="en-US" dirty="0" smtClean="0"/>
            </a:b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LA = 175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09600"/>
            <a:ext cx="952500" cy="95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15621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NN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LA = 174</a:t>
            </a:r>
            <a:br>
              <a:rPr lang="en-US" dirty="0" smtClean="0"/>
            </a:b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LA = 175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25101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SGP:</a:t>
            </a:r>
            <a:r>
              <a:rPr lang="en-US" sz="2400" b="1" dirty="0" smtClean="0">
                <a:solidFill>
                  <a:srgbClr val="00B050"/>
                </a:solidFill>
              </a:rPr>
              <a:t> 55 (+)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2510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SGP: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38 (-)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00400"/>
            <a:ext cx="8916645" cy="24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18530"/>
            <a:ext cx="952500" cy="95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157103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LA = 174</a:t>
            </a:r>
            <a:br>
              <a:rPr lang="en-US" dirty="0" smtClean="0"/>
            </a:b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LA = 175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09600"/>
            <a:ext cx="952500" cy="95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15621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NN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LA = 174</a:t>
            </a:r>
            <a:br>
              <a:rPr lang="en-US" dirty="0" smtClean="0"/>
            </a:b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LA = 175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25101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SGP:</a:t>
            </a:r>
            <a:r>
              <a:rPr lang="en-US" sz="2400" b="1" dirty="0" smtClean="0">
                <a:solidFill>
                  <a:srgbClr val="00B050"/>
                </a:solidFill>
              </a:rPr>
              <a:t> 55 (+)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2510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SGP: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38 (-)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00400"/>
            <a:ext cx="8916645" cy="2467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" y="5772090"/>
            <a:ext cx="90678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B0F0"/>
                </a:solidFill>
              </a:rPr>
              <a:t>Multiple Trajectories?     </a:t>
            </a:r>
            <a:r>
              <a:rPr lang="en-US" sz="2000" b="1" dirty="0" smtClean="0">
                <a:solidFill>
                  <a:srgbClr val="FF0000"/>
                </a:solidFill>
              </a:rPr>
              <a:t>“COMPLEX ALGORITHYM” from “R” Program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" y="5772090"/>
            <a:ext cx="90678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B0F0"/>
                </a:solidFill>
              </a:rPr>
              <a:t>Multiple Trajectories?     </a:t>
            </a:r>
            <a:r>
              <a:rPr lang="en-US" sz="2000" b="1" dirty="0" smtClean="0">
                <a:solidFill>
                  <a:srgbClr val="FF0000"/>
                </a:solidFill>
              </a:rPr>
              <a:t>“COMPLEX ALGORITHYM” from “R” Program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" y="5772090"/>
            <a:ext cx="90678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B0F0"/>
                </a:solidFill>
              </a:rPr>
              <a:t>Multiple Trajectories?     </a:t>
            </a:r>
            <a:r>
              <a:rPr lang="en-US" sz="2000" b="1" dirty="0" smtClean="0">
                <a:solidFill>
                  <a:srgbClr val="FF0000"/>
                </a:solidFill>
              </a:rPr>
              <a:t>“COMPLEX ALGORITHYM” from “R” Program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" y="801469"/>
            <a:ext cx="8839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Legislative Intent</a:t>
            </a:r>
            <a:r>
              <a:rPr lang="en-US" dirty="0" smtClean="0"/>
              <a:t>:  “Transparency </a:t>
            </a:r>
            <a:r>
              <a:rPr lang="en-US" dirty="0"/>
              <a:t>of the calculation is vital; processes and rules need to be clearly articulated and publicly available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" y="5772090"/>
            <a:ext cx="90678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B0F0"/>
                </a:solidFill>
              </a:rPr>
              <a:t>Multiple Trajectories?     </a:t>
            </a:r>
            <a:r>
              <a:rPr lang="en-US" sz="2000" b="1" dirty="0" smtClean="0">
                <a:solidFill>
                  <a:srgbClr val="FF0000"/>
                </a:solidFill>
              </a:rPr>
              <a:t>“COMPLEX ALGORITHYM” from “R” Program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3213192" cy="4038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0500" y="801469"/>
            <a:ext cx="8839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Legislative Intent</a:t>
            </a:r>
            <a:r>
              <a:rPr lang="en-US" dirty="0" smtClean="0"/>
              <a:t>:  “Transparency </a:t>
            </a:r>
            <a:r>
              <a:rPr lang="en-US" dirty="0"/>
              <a:t>of the calculation is vital; processes and rules need to be clearly articulated and publicly available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Legislative Intent</a:t>
            </a:r>
            <a:endParaRPr lang="en-US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0574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requires schools to demonstrate that all students, high achieving and low achieving, have made a year’s worth of progress in a year’s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8956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For a school to get credit, students need to achieve at least a year's worth of learning in the school year; less than that means  the student has fallen further behind.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7338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is meant to incentivize schools to get students at grade level and keep them there. </a:t>
            </a:r>
            <a:endParaRPr lang="en-US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52400" y="4417874"/>
            <a:ext cx="4191000" cy="212365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/>
              <a:t>In Florida’s model, growth can be achieved in two </a:t>
            </a:r>
            <a:r>
              <a:rPr lang="en-US" sz="1200" u="sng" dirty="0" smtClean="0"/>
              <a:t>ways:</a:t>
            </a:r>
            <a:br>
              <a:rPr lang="en-US" sz="1200" u="sng" dirty="0" smtClean="0"/>
            </a:br>
            <a:endParaRPr lang="en-US" sz="1200" u="sng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1) If </a:t>
            </a:r>
            <a:r>
              <a:rPr lang="en-US" sz="1200" dirty="0"/>
              <a:t>a student is below grade level, the school gets credit for moving him towards grade level.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2) If </a:t>
            </a:r>
            <a:r>
              <a:rPr lang="en-US" sz="1200" dirty="0"/>
              <a:t>a students is already at grade level or higher, all a school must do is keep that student at grade level the next year.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3) That’s </a:t>
            </a:r>
            <a:r>
              <a:rPr lang="en-US" sz="1200" dirty="0"/>
              <a:t>because a year’s worth of learning gains has taken place.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3716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policy was patterned after the Florida Model which has helped propel significant student achievement gains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85800"/>
            <a:ext cx="0" cy="609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41664"/>
            <a:ext cx="4343400" cy="54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6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Legislative Intent</a:t>
            </a:r>
            <a:endParaRPr lang="en-US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0574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requires schools to demonstrate that all students, high achieving and low achieving, have made a year’s worth of progress in a year’s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8956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For a school to get credit, students need to achieve at least a year's worth of learning in the school year; less than that means  the student has fallen further behind.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733800"/>
            <a:ext cx="4191000" cy="46166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is meant to incentivize schools to get students at grade level and keep them there. </a:t>
            </a:r>
            <a:endParaRPr lang="en-US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52400" y="4417874"/>
            <a:ext cx="4191000" cy="212365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/>
              <a:t>In Florida’s model, growth can be achieved in two </a:t>
            </a:r>
            <a:r>
              <a:rPr lang="en-US" sz="1200" u="sng" dirty="0" smtClean="0"/>
              <a:t>ways:</a:t>
            </a:r>
            <a:br>
              <a:rPr lang="en-US" sz="1200" u="sng" dirty="0" smtClean="0"/>
            </a:br>
            <a:endParaRPr lang="en-US" sz="1200" u="sng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1) If </a:t>
            </a:r>
            <a:r>
              <a:rPr lang="en-US" sz="1200" dirty="0"/>
              <a:t>a student is below grade level, the school gets credit for moving him towards grade level.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2) If </a:t>
            </a:r>
            <a:r>
              <a:rPr lang="en-US" sz="1200" dirty="0"/>
              <a:t>a students is already at grade level or higher, all a school must do is keep that student at grade level the next year.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3) That’s </a:t>
            </a:r>
            <a:r>
              <a:rPr lang="en-US" sz="1200" dirty="0"/>
              <a:t>because a year’s worth of learning gains has taken place.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3716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policy was patterned after the Florida Model which has helped propel significant student achievement gains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85800"/>
            <a:ext cx="0" cy="609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41664"/>
            <a:ext cx="4343400" cy="54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Legislative Intent</a:t>
            </a:r>
            <a:endParaRPr lang="en-US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0574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requires schools to demonstrate that all students, high achieving and low achieving, have made a year’s worth of progress in a year’s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895600"/>
            <a:ext cx="4191000" cy="64633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For a school to get credit, students need to achieve at least a year's worth of learning in the school year; less than that means  the student has fallen further behind.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7338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is meant to incentivize schools to get students at grade level and keep them there. </a:t>
            </a:r>
            <a:endParaRPr lang="en-US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52400" y="4417874"/>
            <a:ext cx="4191000" cy="212365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/>
              <a:t>In Florida’s model, growth can be achieved in two </a:t>
            </a:r>
            <a:r>
              <a:rPr lang="en-US" sz="1200" u="sng" dirty="0" smtClean="0"/>
              <a:t>ways:</a:t>
            </a:r>
            <a:br>
              <a:rPr lang="en-US" sz="1200" u="sng" dirty="0" smtClean="0"/>
            </a:br>
            <a:endParaRPr lang="en-US" sz="1200" u="sng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1) If </a:t>
            </a:r>
            <a:r>
              <a:rPr lang="en-US" sz="1200" dirty="0"/>
              <a:t>a student is below grade level, the school gets credit for moving him towards grade level.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2) If </a:t>
            </a:r>
            <a:r>
              <a:rPr lang="en-US" sz="1200" dirty="0"/>
              <a:t>a students is already at grade level or higher, all a school must do is keep that student at grade level the next year.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3) That’s </a:t>
            </a:r>
            <a:r>
              <a:rPr lang="en-US" sz="1200" dirty="0"/>
              <a:t>because a year’s worth of learning gains has taken place.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3716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policy was patterned after the Florida Model which has helped propel significant student achievement gains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85800"/>
            <a:ext cx="0" cy="609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41664"/>
            <a:ext cx="4343400" cy="54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Legislative Intent</a:t>
            </a:r>
            <a:endParaRPr lang="en-US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057400"/>
            <a:ext cx="4191000" cy="64633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requires schools to demonstrate that all students, high achieving and low achieving, have made a year’s worth of progress in a year’s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8956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For a school to get credit, students need to achieve at least a year's worth of learning in the school year; less than that means  the student has fallen further behind.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7338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is meant to incentivize schools to get students at grade level and keep them there. </a:t>
            </a:r>
            <a:endParaRPr lang="en-US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52400" y="4417874"/>
            <a:ext cx="4191000" cy="212365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/>
              <a:t>In Florida’s model, growth can be achieved in two </a:t>
            </a:r>
            <a:r>
              <a:rPr lang="en-US" sz="1200" u="sng" dirty="0" smtClean="0"/>
              <a:t>ways:</a:t>
            </a:r>
            <a:br>
              <a:rPr lang="en-US" sz="1200" u="sng" dirty="0" smtClean="0"/>
            </a:br>
            <a:endParaRPr lang="en-US" sz="1200" u="sng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1) If </a:t>
            </a:r>
            <a:r>
              <a:rPr lang="en-US" sz="1200" dirty="0"/>
              <a:t>a student is below grade level, the school gets credit for moving him towards grade level.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2) If </a:t>
            </a:r>
            <a:r>
              <a:rPr lang="en-US" sz="1200" dirty="0"/>
              <a:t>a students is already at grade level or higher, all a school must do is keep that student at grade level the next year.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3) That’s </a:t>
            </a:r>
            <a:r>
              <a:rPr lang="en-US" sz="1200" dirty="0"/>
              <a:t>because a year’s worth of learning gains has taken place.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3716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policy was patterned after the Florida Model which has helped propel significant student achievement gains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85800"/>
            <a:ext cx="0" cy="609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41664"/>
            <a:ext cx="4343400" cy="54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Legislative Intent</a:t>
            </a:r>
            <a:endParaRPr lang="en-US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0574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requires schools to demonstrate that all students, high achieving and low achieving, have made a year’s worth of progress in a year’s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8956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For a school to get credit, students need to achieve at least a year's worth of learning in the school year; less than that means  the student has fallen further behind.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7338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is meant to incentivize schools to get students at grade level and keep them there. </a:t>
            </a:r>
            <a:endParaRPr lang="en-US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52400" y="4417874"/>
            <a:ext cx="4191000" cy="212365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/>
              <a:t>In Florida’s model, growth can be achieved in two </a:t>
            </a:r>
            <a:r>
              <a:rPr lang="en-US" sz="1200" u="sng" dirty="0" smtClean="0"/>
              <a:t>ways:</a:t>
            </a:r>
            <a:br>
              <a:rPr lang="en-US" sz="1200" u="sng" dirty="0" smtClean="0"/>
            </a:br>
            <a:endParaRPr lang="en-US" sz="1200" u="sng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1) If </a:t>
            </a:r>
            <a:r>
              <a:rPr lang="en-US" sz="1200" dirty="0"/>
              <a:t>a student is below grade level, the school gets credit for moving him towards grade level.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2) If </a:t>
            </a:r>
            <a:r>
              <a:rPr lang="en-US" sz="1200" dirty="0"/>
              <a:t>a students is already at grade level or higher, all a school must do is keep that student at grade level the next year.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3) That’s </a:t>
            </a:r>
            <a:r>
              <a:rPr lang="en-US" sz="1200" dirty="0"/>
              <a:t>because a year’s worth of learning gains has taken place.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371600"/>
            <a:ext cx="4191000" cy="46166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policy was patterned after the Florida Model which has helped propel significant student achievement gains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85800"/>
            <a:ext cx="0" cy="609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41664"/>
            <a:ext cx="4343400" cy="54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9900"/>
                </a:solidFill>
                <a:latin typeface="Times New Roman" charset="0"/>
              </a:rPr>
              <a:t>Section 1:   3</a:t>
            </a:r>
            <a:r>
              <a:rPr lang="en-US" altLang="en-US" sz="2800" b="1" baseline="30000" dirty="0">
                <a:solidFill>
                  <a:srgbClr val="009900"/>
                </a:solidFill>
                <a:latin typeface="Times New Roman" charset="0"/>
              </a:rPr>
              <a:t>rd</a:t>
            </a:r>
            <a:r>
              <a:rPr lang="en-US" altLang="en-US" sz="2800" b="1" dirty="0">
                <a:solidFill>
                  <a:srgbClr val="009900"/>
                </a:solidFill>
                <a:latin typeface="Times New Roman" charset="0"/>
              </a:rPr>
              <a:t> Grade Iowa Tests Comparison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362695"/>
              </p:ext>
            </p:extLst>
          </p:nvPr>
        </p:nvGraphicFramePr>
        <p:xfrm>
          <a:off x="228600" y="533400"/>
          <a:ext cx="86868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Chart" r:id="rId3" imgW="5391259" imgH="4371844" progId="MSGraph.Chart.8">
                  <p:embed followColorScheme="full"/>
                </p:oleObj>
              </mc:Choice>
              <mc:Fallback>
                <p:oleObj name="Chart" r:id="rId3" imgW="5391259" imgH="437184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33400"/>
                        <a:ext cx="86868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533400" y="6477000"/>
            <a:ext cx="845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/>
              <a:t>Note:  Alpine School District stopped administering ITBS after 2008-09, and the State of Utah stopped after 2009-10</a:t>
            </a:r>
          </a:p>
        </p:txBody>
      </p:sp>
    </p:spTree>
    <p:extLst>
      <p:ext uri="{BB962C8B-B14F-4D97-AF65-F5344CB8AC3E}">
        <p14:creationId xmlns:p14="http://schemas.microsoft.com/office/powerpoint/2010/main" val="15729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Legislative Intent</a:t>
            </a:r>
            <a:endParaRPr lang="en-US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0574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requires schools to demonstrate that all students, high achieving and low achieving, have made a year’s worth of progress in a year’s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895600"/>
            <a:ext cx="4191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For a school to get credit, students need to achieve at least a year's worth of learning in the school year; less than that means  the student has fallen further behind.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7338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growth component is meant to incentivize schools to get students at grade level and keep them there. </a:t>
            </a:r>
            <a:endParaRPr lang="en-US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52400" y="4417874"/>
            <a:ext cx="4191000" cy="212365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/>
              <a:t>In Florida’s model, growth can be achieved in two </a:t>
            </a:r>
            <a:r>
              <a:rPr lang="en-US" sz="1200" u="sng" dirty="0" smtClean="0"/>
              <a:t>ways:</a:t>
            </a:r>
            <a:br>
              <a:rPr lang="en-US" sz="1200" u="sng" dirty="0" smtClean="0"/>
            </a:br>
            <a:endParaRPr lang="en-US" sz="1200" u="sng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1) If </a:t>
            </a:r>
            <a:r>
              <a:rPr lang="en-US" sz="1200" dirty="0"/>
              <a:t>a student is below grade level, the school gets credit for moving him towards grade level.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2) If </a:t>
            </a:r>
            <a:r>
              <a:rPr lang="en-US" sz="1200" dirty="0"/>
              <a:t>a students is already at grade level or higher, all a school must do is keep that student at grade level the next year.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3) That’s </a:t>
            </a:r>
            <a:r>
              <a:rPr lang="en-US" sz="1200" dirty="0"/>
              <a:t>because a year’s worth of learning gains has taken place.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371600"/>
            <a:ext cx="41910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policy was patterned after the Florida Model which has helped propel significant student achievement gains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85800"/>
            <a:ext cx="0" cy="609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41664"/>
            <a:ext cx="4343400" cy="5459136"/>
          </a:xfrm>
          <a:prstGeom prst="rect">
            <a:avLst/>
          </a:prstGeom>
        </p:spPr>
      </p:pic>
      <p:sp>
        <p:nvSpPr>
          <p:cNvPr id="12" name="&quot;No&quot; Symbol 11"/>
          <p:cNvSpPr/>
          <p:nvPr/>
        </p:nvSpPr>
        <p:spPr>
          <a:xfrm>
            <a:off x="304800" y="1524000"/>
            <a:ext cx="3886200" cy="441513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411069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Therefore, what ???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203609"/>
            <a:ext cx="807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“I </a:t>
            </a:r>
            <a:r>
              <a:rPr lang="en-US" sz="2400" dirty="0">
                <a:solidFill>
                  <a:srgbClr val="FF0000"/>
                </a:solidFill>
              </a:rPr>
              <a:t>believe such a system is necessary for teachers and administrators to focus their efforts, for parents to understand what¹s happening at their children's schools, and for board members and lawmakers to evaluate policy changes and reallocate resources effectively</a:t>
            </a:r>
            <a:r>
              <a:rPr lang="en-US" sz="2400" dirty="0" smtClean="0">
                <a:solidFill>
                  <a:srgbClr val="FF0000"/>
                </a:solidFill>
              </a:rPr>
              <a:t>.”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7383"/>
            <a:ext cx="9144000" cy="203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Therefore, what ???</a:t>
            </a:r>
            <a:endParaRPr lang="en-US" sz="2400" b="1" u="sng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85800"/>
            <a:ext cx="0" cy="609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400" y="1394936"/>
            <a:ext cx="4191000" cy="738664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Growth shows success in the education system because it shows us where positive change is happening for students and schools.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344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  <a:r>
              <a:rPr lang="en-US" b="1" dirty="0" smtClean="0"/>
              <a:t>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30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Therefore, what ???</a:t>
            </a:r>
            <a:endParaRPr lang="en-US" sz="2400" b="1" u="sng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85800"/>
            <a:ext cx="0" cy="609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47130"/>
            <a:ext cx="952500" cy="952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05400" y="179963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LA = 174</a:t>
            </a:r>
            <a:br>
              <a:rPr lang="en-US" dirty="0" smtClean="0"/>
            </a:b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LA = 175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838200"/>
            <a:ext cx="952500" cy="952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15200" y="17907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NN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LA = 174</a:t>
            </a:r>
            <a:br>
              <a:rPr lang="en-US" dirty="0" smtClean="0"/>
            </a:b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LA = 175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29200" y="2738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SGP:</a:t>
            </a:r>
            <a:r>
              <a:rPr lang="en-US" sz="2400" b="1" dirty="0" smtClean="0">
                <a:solidFill>
                  <a:srgbClr val="00B050"/>
                </a:solidFill>
              </a:rPr>
              <a:t> 55 (+)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9000" y="27387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SGP: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38 (-)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1394936"/>
            <a:ext cx="4191000" cy="738664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Growth shows success in the education system because it shows us where positive change is happening for students and schools.</a:t>
            </a:r>
          </a:p>
        </p:txBody>
      </p:sp>
    </p:spTree>
    <p:extLst>
      <p:ext uri="{BB962C8B-B14F-4D97-AF65-F5344CB8AC3E}">
        <p14:creationId xmlns:p14="http://schemas.microsoft.com/office/powerpoint/2010/main" val="23743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Therefore, what ???</a:t>
            </a:r>
            <a:endParaRPr lang="en-US" sz="24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2438400"/>
            <a:ext cx="4191000" cy="52322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Florida’s model places the most emphasis on the lowest performing students in a school.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394936"/>
            <a:ext cx="4191000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Growth shows success in the education system because it shows us where positive change is happening for students and schools.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85800"/>
            <a:ext cx="0" cy="609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40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Therefore, what ???</a:t>
            </a:r>
            <a:endParaRPr lang="en-US" sz="2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276600"/>
            <a:ext cx="4191000" cy="116955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If the accountability system only includes proficiency, then schools will not get credit for moving low-performing students forward. There would be no incentive to work with the students that need the most help. </a:t>
            </a:r>
            <a:r>
              <a:rPr lang="en-US" sz="1400" dirty="0" smtClean="0"/>
              <a:t>…AND: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2438400"/>
            <a:ext cx="4191000" cy="52322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Florida’s model places the most emphasis on the lowest performing students in a school.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394936"/>
            <a:ext cx="4191000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Growth shows success in the education system because it shows us where positive change is happening for students and schools.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85800"/>
            <a:ext cx="0" cy="609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097299"/>
              </p:ext>
            </p:extLst>
          </p:nvPr>
        </p:nvGraphicFramePr>
        <p:xfrm>
          <a:off x="4953000" y="1320225"/>
          <a:ext cx="3989388" cy="2201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796"/>
                <a:gridCol w="1135591"/>
                <a:gridCol w="1524001"/>
              </a:tblGrid>
              <a:tr h="37077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Timp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Scale</a:t>
                      </a:r>
                      <a:r>
                        <a:rPr lang="en-US" sz="1800" baseline="0" dirty="0" smtClean="0"/>
                        <a:t> Score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2012-13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</a:tr>
              <a:tr h="4489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Advanced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168-199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353 (54.2%)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</a:tr>
              <a:tr h="3707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Proficient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160-167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161 (24.6%)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</a:tr>
              <a:tr h="3707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Below 1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153-159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78   (11.9%)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</a:tr>
              <a:tr h="3707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Below</a:t>
                      </a:r>
                      <a:r>
                        <a:rPr lang="en-US" sz="1800" baseline="0" dirty="0" smtClean="0"/>
                        <a:t> 2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130-152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61   (9.3%)</a:t>
                      </a:r>
                    </a:p>
                  </a:txBody>
                  <a:tcPr marL="91445" marR="91445" marT="45711" marB="45711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0" y="39872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“Proficient” &amp; “Advanced” = </a:t>
            </a:r>
            <a:br>
              <a:rPr lang="en-US" sz="1600" dirty="0" smtClean="0"/>
            </a:br>
            <a:r>
              <a:rPr lang="en-US" sz="1600" b="1" dirty="0" smtClean="0">
                <a:solidFill>
                  <a:srgbClr val="FF0000"/>
                </a:solidFill>
              </a:rPr>
              <a:t>62%</a:t>
            </a:r>
            <a:r>
              <a:rPr lang="en-US" sz="1600" b="1" dirty="0" smtClean="0"/>
              <a:t> of my “Non Sufficient Growth” scores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5832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Therefore, what ???</a:t>
            </a:r>
            <a:endParaRPr lang="en-US" sz="2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276600"/>
            <a:ext cx="4191000" cy="116955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If the accountability system only includes proficiency, then schools will not get credit for moving low-performing students forward. There would be no incentive to work with the students that need the most help. </a:t>
            </a:r>
            <a:r>
              <a:rPr lang="en-US" sz="1400" dirty="0" smtClean="0"/>
              <a:t>…AND: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2438400"/>
            <a:ext cx="4191000" cy="52322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Florida’s model places the most emphasis on the lowest performing students in a school.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394936"/>
            <a:ext cx="4191000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Growth shows success in the education system because it shows us where positive change is happening for students and schools.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85800"/>
            <a:ext cx="0" cy="609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776163"/>
              </p:ext>
            </p:extLst>
          </p:nvPr>
        </p:nvGraphicFramePr>
        <p:xfrm>
          <a:off x="4953000" y="1320225"/>
          <a:ext cx="3989388" cy="2201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796"/>
                <a:gridCol w="1135591"/>
                <a:gridCol w="1524001"/>
              </a:tblGrid>
              <a:tr h="37077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Timp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Scale</a:t>
                      </a:r>
                      <a:r>
                        <a:rPr lang="en-US" sz="1800" baseline="0" dirty="0" smtClean="0"/>
                        <a:t> Score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2012-13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</a:tr>
              <a:tr h="4489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Advanced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168-199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353 (54.2%)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</a:tr>
              <a:tr h="3707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Proficient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160-167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161 (24.6%)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</a:tr>
              <a:tr h="3707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Below 1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153-159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78   (11.9%)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</a:tr>
              <a:tr h="3707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Below</a:t>
                      </a:r>
                      <a:r>
                        <a:rPr lang="en-US" sz="1800" baseline="0" dirty="0" smtClean="0"/>
                        <a:t> 2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130-152</a:t>
                      </a:r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61   (9.3%)</a:t>
                      </a:r>
                    </a:p>
                  </a:txBody>
                  <a:tcPr marL="91445" marR="91445" marT="45711" marB="45711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0" y="39872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“Proficient” &amp; “Advanced” = </a:t>
            </a:r>
            <a:br>
              <a:rPr lang="en-US" sz="1600" dirty="0" smtClean="0"/>
            </a:br>
            <a:r>
              <a:rPr lang="en-US" sz="1600" b="1" dirty="0" smtClean="0">
                <a:solidFill>
                  <a:srgbClr val="FF0000"/>
                </a:solidFill>
              </a:rPr>
              <a:t>62%</a:t>
            </a:r>
            <a:r>
              <a:rPr lang="en-US" sz="1600" b="1" dirty="0" smtClean="0"/>
              <a:t> of my “Non Sufficient Growth” scores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624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Therefore, what ???</a:t>
            </a:r>
            <a:endParaRPr lang="en-US" sz="2400" b="1" u="sng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85800"/>
            <a:ext cx="0" cy="609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2400" y="3276600"/>
            <a:ext cx="4191000" cy="11695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If the accountability system only includes proficiency, then schools will not get credit for moving low-performing students forward. There would be no incentive to work with the students that need the most help. </a:t>
            </a:r>
            <a:r>
              <a:rPr lang="en-US" sz="1400" dirty="0" smtClean="0"/>
              <a:t>…AND: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152400" y="4800600"/>
            <a:ext cx="4191000" cy="738664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Including both proficiency and growth provides a much clearer picture of how the school is performing.</a:t>
            </a:r>
            <a:r>
              <a:rPr lang="en-US" sz="1400" dirty="0" smtClean="0"/>
              <a:t>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2400" y="2438400"/>
            <a:ext cx="419100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Florida’s model places the most emphasis on the lowest performing students in a school.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2400" y="1394936"/>
            <a:ext cx="4191000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Growth shows success in the education system because it shows us where positive change is happening for students and schools.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5344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04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Therefore, what ???</a:t>
            </a:r>
            <a:endParaRPr lang="en-US" sz="2400" b="1" u="sng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85800"/>
            <a:ext cx="0" cy="609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92" y="1219200"/>
            <a:ext cx="1798008" cy="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4572000" y="2017931"/>
            <a:ext cx="4495800" cy="39469"/>
          </a:xfrm>
          <a:prstGeom prst="straightConnector1">
            <a:avLst/>
          </a:prstGeom>
          <a:ln w="762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867400" y="762000"/>
            <a:ext cx="0" cy="58674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96200" y="762000"/>
            <a:ext cx="0" cy="58674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2400" y="3276600"/>
            <a:ext cx="4191000" cy="11695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If the accountability system only includes proficiency, then schools will not get credit for moving low-performing students forward. There would be no incentive to work with the students that need the most help. </a:t>
            </a:r>
            <a:r>
              <a:rPr lang="en-US" sz="1400" dirty="0" smtClean="0"/>
              <a:t>…AND: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152400" y="4800600"/>
            <a:ext cx="4191000" cy="738664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Including both proficiency and growth provides a much clearer picture of how the school is performing.</a:t>
            </a:r>
            <a:r>
              <a:rPr lang="en-US" sz="1400" dirty="0" smtClean="0"/>
              <a:t>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2400" y="2438400"/>
            <a:ext cx="419100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Florida’s model places the most emphasis on the lowest performing students in a school.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2400" y="1394936"/>
            <a:ext cx="4191000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Growth shows success in the education system because it shows us where positive change is happening for students and schools.</a:t>
            </a:r>
          </a:p>
        </p:txBody>
      </p:sp>
    </p:spTree>
    <p:extLst>
      <p:ext uri="{BB962C8B-B14F-4D97-AF65-F5344CB8AC3E}">
        <p14:creationId xmlns:p14="http://schemas.microsoft.com/office/powerpoint/2010/main" val="18183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Therefore, what ???</a:t>
            </a:r>
            <a:endParaRPr lang="en-US" sz="2400" b="1" u="sng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85800"/>
            <a:ext cx="0" cy="609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92" y="1219200"/>
            <a:ext cx="1798008" cy="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4572000" y="2017931"/>
            <a:ext cx="4495800" cy="39469"/>
          </a:xfrm>
          <a:prstGeom prst="straightConnector1">
            <a:avLst/>
          </a:prstGeom>
          <a:ln w="762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867400" y="762000"/>
            <a:ext cx="0" cy="58674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96200" y="762000"/>
            <a:ext cx="0" cy="58674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96200" y="11238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* </a:t>
            </a:r>
            <a:r>
              <a:rPr lang="en-US" sz="1000" b="1" dirty="0" smtClean="0">
                <a:solidFill>
                  <a:srgbClr val="00B050"/>
                </a:solidFill>
              </a:rPr>
              <a:t>61% = Sufficient 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000" b="1" dirty="0" smtClean="0"/>
              <a:t>* </a:t>
            </a:r>
            <a:r>
              <a:rPr lang="en-US" sz="1000" b="1" dirty="0" smtClean="0">
                <a:solidFill>
                  <a:srgbClr val="FF3300"/>
                </a:solidFill>
              </a:rPr>
              <a:t>39% = Not Sufficient</a:t>
            </a:r>
            <a:endParaRPr lang="en-US" sz="1000" b="1" dirty="0">
              <a:solidFill>
                <a:srgbClr val="FF33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" y="3276600"/>
            <a:ext cx="4191000" cy="11695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If the accountability system only includes proficiency, then schools will not get credit for moving low-performing students forward. There would be no incentive to work with the students that need the most help. </a:t>
            </a:r>
            <a:r>
              <a:rPr lang="en-US" sz="1400" dirty="0" smtClean="0"/>
              <a:t>…AND: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152400" y="4800600"/>
            <a:ext cx="4191000" cy="738664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Including both proficiency and growth provides a much clearer picture of how the school is performing.</a:t>
            </a:r>
            <a:r>
              <a:rPr lang="en-US" sz="1400" dirty="0" smtClean="0"/>
              <a:t>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2400" y="2438400"/>
            <a:ext cx="419100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Florida’s model places the most emphasis on the lowest performing students in a school.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2400" y="1394936"/>
            <a:ext cx="4191000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Growth shows success in the education system because it shows us where positive change is happening for students and schools.</a:t>
            </a:r>
          </a:p>
        </p:txBody>
      </p:sp>
    </p:spTree>
    <p:extLst>
      <p:ext uri="{BB962C8B-B14F-4D97-AF65-F5344CB8AC3E}">
        <p14:creationId xmlns:p14="http://schemas.microsoft.com/office/powerpoint/2010/main" val="184015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9900"/>
                </a:solidFill>
                <a:latin typeface="Times New Roman" charset="0"/>
              </a:rPr>
              <a:t>Section 1:   5</a:t>
            </a:r>
            <a:r>
              <a:rPr lang="en-US" altLang="en-US" sz="2800" b="1" baseline="30000" dirty="0">
                <a:solidFill>
                  <a:srgbClr val="009900"/>
                </a:solidFill>
                <a:latin typeface="Times New Roman" charset="0"/>
              </a:rPr>
              <a:t>th</a:t>
            </a:r>
            <a:r>
              <a:rPr lang="en-US" altLang="en-US" sz="2800" b="1" dirty="0">
                <a:solidFill>
                  <a:srgbClr val="009900"/>
                </a:solidFill>
                <a:latin typeface="Times New Roman" charset="0"/>
              </a:rPr>
              <a:t> Grade Iowa Tests Comparison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538889"/>
              </p:ext>
            </p:extLst>
          </p:nvPr>
        </p:nvGraphicFramePr>
        <p:xfrm>
          <a:off x="228600" y="533400"/>
          <a:ext cx="86868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Chart" r:id="rId3" imgW="5400707" imgH="4371844" progId="MSGraph.Chart.8">
                  <p:embed followColorScheme="full"/>
                </p:oleObj>
              </mc:Choice>
              <mc:Fallback>
                <p:oleObj name="Chart" r:id="rId3" imgW="5400707" imgH="4371844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33400"/>
                        <a:ext cx="86868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57200" y="6477000"/>
            <a:ext cx="845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/>
              <a:t>Note:  Alpine School District stopped administering ITBS after 2008-09, and the State of Utah stopped after 2009-10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Therefore, what ???</a:t>
            </a:r>
            <a:endParaRPr lang="en-US" sz="2400" b="1" u="sng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85800"/>
            <a:ext cx="0" cy="609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92" y="1219200"/>
            <a:ext cx="1798008" cy="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4572000" y="2017931"/>
            <a:ext cx="4495800" cy="39469"/>
          </a:xfrm>
          <a:prstGeom prst="straightConnector1">
            <a:avLst/>
          </a:prstGeom>
          <a:ln w="762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867400" y="762000"/>
            <a:ext cx="0" cy="58674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96200" y="762000"/>
            <a:ext cx="0" cy="58674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96200" y="11238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* </a:t>
            </a:r>
            <a:r>
              <a:rPr lang="en-US" sz="1000" b="1" dirty="0" smtClean="0">
                <a:solidFill>
                  <a:srgbClr val="00B050"/>
                </a:solidFill>
              </a:rPr>
              <a:t>61% = Sufficient 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000" b="1" dirty="0" smtClean="0"/>
              <a:t>* </a:t>
            </a:r>
            <a:r>
              <a:rPr lang="en-US" sz="1000" b="1" dirty="0" smtClean="0">
                <a:solidFill>
                  <a:srgbClr val="FF3300"/>
                </a:solidFill>
              </a:rPr>
              <a:t>39% = Not Sufficient</a:t>
            </a:r>
            <a:endParaRPr lang="en-US" sz="1000" b="1" dirty="0">
              <a:solidFill>
                <a:srgbClr val="FF3300"/>
              </a:solidFill>
            </a:endParaRPr>
          </a:p>
        </p:txBody>
      </p:sp>
      <p:pic>
        <p:nvPicPr>
          <p:cNvPr id="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48110"/>
            <a:ext cx="1798008" cy="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Arrow Connector 37"/>
          <p:cNvCxnSpPr/>
          <p:nvPr/>
        </p:nvCxnSpPr>
        <p:spPr>
          <a:xfrm>
            <a:off x="4572000" y="4246841"/>
            <a:ext cx="4495800" cy="39469"/>
          </a:xfrm>
          <a:prstGeom prst="straightConnector1">
            <a:avLst/>
          </a:prstGeom>
          <a:ln w="762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6324600" y="3695700"/>
            <a:ext cx="609600" cy="2454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" y="3276600"/>
            <a:ext cx="4191000" cy="11695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If the accountability system only includes proficiency, then schools will not get credit for moving low-performing students forward. There would be no incentive to work with the students that need the most help. </a:t>
            </a:r>
            <a:r>
              <a:rPr lang="en-US" sz="1400" dirty="0" smtClean="0"/>
              <a:t>…AND: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152400" y="4800600"/>
            <a:ext cx="4191000" cy="738664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Including both proficiency and growth provides a much clearer picture of how the school is performing.</a:t>
            </a:r>
            <a:r>
              <a:rPr lang="en-US" sz="1400" dirty="0" smtClean="0"/>
              <a:t>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2400" y="2438400"/>
            <a:ext cx="419100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Florida’s model places the most emphasis on the lowest performing students in a school.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2400" y="1394936"/>
            <a:ext cx="4191000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Growth shows success in the education system because it shows us where positive change is happening for students and schools.</a:t>
            </a:r>
          </a:p>
        </p:txBody>
      </p:sp>
    </p:spTree>
    <p:extLst>
      <p:ext uri="{BB962C8B-B14F-4D97-AF65-F5344CB8AC3E}">
        <p14:creationId xmlns:p14="http://schemas.microsoft.com/office/powerpoint/2010/main" val="42286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Therefore, what ???</a:t>
            </a:r>
            <a:endParaRPr lang="en-US" sz="2400" b="1" u="sng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85800"/>
            <a:ext cx="0" cy="609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92" y="1219200"/>
            <a:ext cx="1798008" cy="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4572000" y="2017931"/>
            <a:ext cx="4495800" cy="39469"/>
          </a:xfrm>
          <a:prstGeom prst="straightConnector1">
            <a:avLst/>
          </a:prstGeom>
          <a:ln w="762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867400" y="762000"/>
            <a:ext cx="0" cy="58674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96200" y="762000"/>
            <a:ext cx="0" cy="58674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96200" y="11238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* </a:t>
            </a:r>
            <a:r>
              <a:rPr lang="en-US" sz="1000" b="1" dirty="0" smtClean="0">
                <a:solidFill>
                  <a:srgbClr val="00B050"/>
                </a:solidFill>
              </a:rPr>
              <a:t>61% = Sufficient 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000" b="1" dirty="0" smtClean="0"/>
              <a:t>* </a:t>
            </a:r>
            <a:r>
              <a:rPr lang="en-US" sz="1000" b="1" dirty="0" smtClean="0">
                <a:solidFill>
                  <a:srgbClr val="FF3300"/>
                </a:solidFill>
              </a:rPr>
              <a:t>39% = Not Sufficient</a:t>
            </a:r>
            <a:endParaRPr lang="en-US" sz="1000" b="1" dirty="0">
              <a:solidFill>
                <a:srgbClr val="FF3300"/>
              </a:solidFill>
            </a:endParaRPr>
          </a:p>
        </p:txBody>
      </p:sp>
      <p:pic>
        <p:nvPicPr>
          <p:cNvPr id="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48110"/>
            <a:ext cx="1798008" cy="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Arrow Connector 37"/>
          <p:cNvCxnSpPr/>
          <p:nvPr/>
        </p:nvCxnSpPr>
        <p:spPr>
          <a:xfrm>
            <a:off x="4572000" y="4246841"/>
            <a:ext cx="4495800" cy="39469"/>
          </a:xfrm>
          <a:prstGeom prst="straightConnector1">
            <a:avLst/>
          </a:prstGeom>
          <a:ln w="762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035196" y="3200400"/>
            <a:ext cx="1584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</a:t>
            </a:r>
            <a:r>
              <a:rPr lang="en-US" sz="1000" b="1" dirty="0" smtClean="0">
                <a:solidFill>
                  <a:srgbClr val="00B050"/>
                </a:solidFill>
              </a:rPr>
              <a:t>61% = Sufficient 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000" b="1" dirty="0" smtClean="0"/>
              <a:t>* </a:t>
            </a:r>
            <a:r>
              <a:rPr lang="en-US" sz="1000" b="1" dirty="0" smtClean="0">
                <a:solidFill>
                  <a:srgbClr val="FF3300"/>
                </a:solidFill>
              </a:rPr>
              <a:t>39% = Not Sufficient</a:t>
            </a:r>
            <a:endParaRPr lang="en-US" sz="1000" b="1" dirty="0">
              <a:solidFill>
                <a:srgbClr val="FF3300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6324600" y="3695700"/>
            <a:ext cx="609600" cy="2454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" y="3276600"/>
            <a:ext cx="4191000" cy="11695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If the accountability system only includes proficiency, then schools will not get credit for moving low-performing students forward. There would be no incentive to work with the students that need the most help. </a:t>
            </a:r>
            <a:r>
              <a:rPr lang="en-US" sz="1400" dirty="0" smtClean="0"/>
              <a:t>…AND: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152400" y="4800600"/>
            <a:ext cx="4191000" cy="738664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Including both proficiency and growth provides a much clearer picture of how the school is performing.</a:t>
            </a:r>
            <a:r>
              <a:rPr lang="en-US" sz="1400" dirty="0" smtClean="0"/>
              <a:t>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2400" y="2438400"/>
            <a:ext cx="419100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Florida’s model places the most emphasis on the lowest performing students in a school.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2400" y="1394936"/>
            <a:ext cx="4191000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Growth shows success in the education system because it shows us where positive change is happening for students and schools.</a:t>
            </a:r>
          </a:p>
        </p:txBody>
      </p:sp>
    </p:spTree>
    <p:extLst>
      <p:ext uri="{BB962C8B-B14F-4D97-AF65-F5344CB8AC3E}">
        <p14:creationId xmlns:p14="http://schemas.microsoft.com/office/powerpoint/2010/main" val="31445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Therefore, what ???</a:t>
            </a:r>
            <a:endParaRPr lang="en-US" sz="2400" b="1" u="sng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85800"/>
            <a:ext cx="0" cy="609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92" y="1219200"/>
            <a:ext cx="1798008" cy="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4572000" y="2017931"/>
            <a:ext cx="4495800" cy="39469"/>
          </a:xfrm>
          <a:prstGeom prst="straightConnector1">
            <a:avLst/>
          </a:prstGeom>
          <a:ln w="762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867400" y="762000"/>
            <a:ext cx="0" cy="58674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96200" y="762000"/>
            <a:ext cx="0" cy="58674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96200" y="11238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* </a:t>
            </a:r>
            <a:r>
              <a:rPr lang="en-US" sz="1000" b="1" dirty="0" smtClean="0">
                <a:solidFill>
                  <a:srgbClr val="00B050"/>
                </a:solidFill>
              </a:rPr>
              <a:t>61% = Sufficient 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000" b="1" dirty="0" smtClean="0"/>
              <a:t>* </a:t>
            </a:r>
            <a:r>
              <a:rPr lang="en-US" sz="1000" b="1" dirty="0" smtClean="0">
                <a:solidFill>
                  <a:srgbClr val="FF3300"/>
                </a:solidFill>
              </a:rPr>
              <a:t>39% = Not Sufficient</a:t>
            </a:r>
            <a:endParaRPr lang="en-US" sz="1000" b="1" dirty="0">
              <a:solidFill>
                <a:srgbClr val="FF3300"/>
              </a:solidFill>
            </a:endParaRPr>
          </a:p>
        </p:txBody>
      </p:sp>
      <p:pic>
        <p:nvPicPr>
          <p:cNvPr id="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48110"/>
            <a:ext cx="1798008" cy="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Arrow Connector 37"/>
          <p:cNvCxnSpPr/>
          <p:nvPr/>
        </p:nvCxnSpPr>
        <p:spPr>
          <a:xfrm>
            <a:off x="4572000" y="4246841"/>
            <a:ext cx="4495800" cy="39469"/>
          </a:xfrm>
          <a:prstGeom prst="straightConnector1">
            <a:avLst/>
          </a:prstGeom>
          <a:ln w="762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035196" y="3200400"/>
            <a:ext cx="1584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</a:t>
            </a:r>
            <a:r>
              <a:rPr lang="en-US" sz="1000" b="1" dirty="0" smtClean="0">
                <a:solidFill>
                  <a:srgbClr val="00B050"/>
                </a:solidFill>
              </a:rPr>
              <a:t>61% = Sufficient 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000" b="1" dirty="0" smtClean="0"/>
              <a:t>* </a:t>
            </a:r>
            <a:r>
              <a:rPr lang="en-US" sz="1000" b="1" dirty="0" smtClean="0">
                <a:solidFill>
                  <a:srgbClr val="FF3300"/>
                </a:solidFill>
              </a:rPr>
              <a:t>39% = Not Sufficient</a:t>
            </a:r>
            <a:endParaRPr lang="en-US" sz="1000" b="1" dirty="0">
              <a:solidFill>
                <a:srgbClr val="FF3300"/>
              </a:solidFill>
            </a:endParaRPr>
          </a:p>
        </p:txBody>
      </p:sp>
      <p:pic>
        <p:nvPicPr>
          <p:cNvPr id="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92" y="5581710"/>
            <a:ext cx="1798008" cy="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>
            <a:off x="4572000" y="6380441"/>
            <a:ext cx="4495800" cy="39469"/>
          </a:xfrm>
          <a:prstGeom prst="straightConnector1">
            <a:avLst/>
          </a:prstGeom>
          <a:ln w="762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6324600" y="3695700"/>
            <a:ext cx="609600" cy="2454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 rot="10800000">
            <a:off x="6553201" y="5698122"/>
            <a:ext cx="609600" cy="2454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" y="3276600"/>
            <a:ext cx="4191000" cy="11695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If the accountability system only includes proficiency, then schools will not get credit for moving low-performing students forward. There would be no incentive to work with the students that need the most help. </a:t>
            </a:r>
            <a:r>
              <a:rPr lang="en-US" sz="1400" dirty="0" smtClean="0"/>
              <a:t>…AND: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152400" y="4800600"/>
            <a:ext cx="4191000" cy="738664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Including both proficiency and growth provides a much clearer picture of how the school is performing.</a:t>
            </a:r>
            <a:r>
              <a:rPr lang="en-US" sz="1400" dirty="0" smtClean="0"/>
              <a:t>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2400" y="2438400"/>
            <a:ext cx="419100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Florida’s model places the most emphasis on the lowest performing students in a school.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2400" y="1394936"/>
            <a:ext cx="4191000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Growth shows success in the education system because it shows us where positive change is happening for students and schools.</a:t>
            </a:r>
          </a:p>
        </p:txBody>
      </p:sp>
    </p:spTree>
    <p:extLst>
      <p:ext uri="{BB962C8B-B14F-4D97-AF65-F5344CB8AC3E}">
        <p14:creationId xmlns:p14="http://schemas.microsoft.com/office/powerpoint/2010/main" val="26378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Therefore, what ???</a:t>
            </a:r>
            <a:endParaRPr lang="en-US" sz="2400" b="1" u="sng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85800"/>
            <a:ext cx="0" cy="609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92" y="1219200"/>
            <a:ext cx="1798008" cy="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4572000" y="2017931"/>
            <a:ext cx="4495800" cy="39469"/>
          </a:xfrm>
          <a:prstGeom prst="straightConnector1">
            <a:avLst/>
          </a:prstGeom>
          <a:ln w="762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867400" y="762000"/>
            <a:ext cx="0" cy="58674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96200" y="762000"/>
            <a:ext cx="0" cy="58674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96200" y="11238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* </a:t>
            </a:r>
            <a:r>
              <a:rPr lang="en-US" sz="1000" b="1" dirty="0" smtClean="0">
                <a:solidFill>
                  <a:srgbClr val="00B050"/>
                </a:solidFill>
              </a:rPr>
              <a:t>61% = Sufficient 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000" b="1" dirty="0" smtClean="0"/>
              <a:t>* </a:t>
            </a:r>
            <a:r>
              <a:rPr lang="en-US" sz="1000" b="1" dirty="0" smtClean="0">
                <a:solidFill>
                  <a:srgbClr val="FF3300"/>
                </a:solidFill>
              </a:rPr>
              <a:t>39% = Not Sufficient</a:t>
            </a:r>
            <a:endParaRPr lang="en-US" sz="1000" b="1" dirty="0">
              <a:solidFill>
                <a:srgbClr val="FF3300"/>
              </a:solidFill>
            </a:endParaRPr>
          </a:p>
        </p:txBody>
      </p:sp>
      <p:pic>
        <p:nvPicPr>
          <p:cNvPr id="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48110"/>
            <a:ext cx="1798008" cy="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Arrow Connector 37"/>
          <p:cNvCxnSpPr/>
          <p:nvPr/>
        </p:nvCxnSpPr>
        <p:spPr>
          <a:xfrm>
            <a:off x="4572000" y="4246841"/>
            <a:ext cx="4495800" cy="39469"/>
          </a:xfrm>
          <a:prstGeom prst="straightConnector1">
            <a:avLst/>
          </a:prstGeom>
          <a:ln w="762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035196" y="3200400"/>
            <a:ext cx="1584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</a:t>
            </a:r>
            <a:r>
              <a:rPr lang="en-US" sz="1000" b="1" dirty="0" smtClean="0">
                <a:solidFill>
                  <a:srgbClr val="00B050"/>
                </a:solidFill>
              </a:rPr>
              <a:t>61% = Sufficient 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000" b="1" dirty="0" smtClean="0"/>
              <a:t>* </a:t>
            </a:r>
            <a:r>
              <a:rPr lang="en-US" sz="1000" b="1" dirty="0" smtClean="0">
                <a:solidFill>
                  <a:srgbClr val="FF3300"/>
                </a:solidFill>
              </a:rPr>
              <a:t>39% = Not Sufficient</a:t>
            </a:r>
            <a:endParaRPr lang="en-US" sz="1000" b="1" dirty="0">
              <a:solidFill>
                <a:srgbClr val="FF3300"/>
              </a:solidFill>
            </a:endParaRPr>
          </a:p>
        </p:txBody>
      </p:sp>
      <p:pic>
        <p:nvPicPr>
          <p:cNvPr id="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92" y="5581710"/>
            <a:ext cx="1798008" cy="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>
            <a:off x="4572000" y="6380441"/>
            <a:ext cx="4495800" cy="39469"/>
          </a:xfrm>
          <a:prstGeom prst="straightConnector1">
            <a:avLst/>
          </a:prstGeom>
          <a:ln w="762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6324600" y="3695700"/>
            <a:ext cx="609600" cy="2454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 rot="10800000">
            <a:off x="6553201" y="5698122"/>
            <a:ext cx="609600" cy="2454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72200" y="5181600"/>
            <a:ext cx="1584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</a:t>
            </a:r>
            <a:r>
              <a:rPr lang="en-US" sz="1000" b="1" dirty="0" smtClean="0">
                <a:solidFill>
                  <a:srgbClr val="00B050"/>
                </a:solidFill>
              </a:rPr>
              <a:t>61% = Sufficient 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000" b="1" dirty="0" smtClean="0"/>
              <a:t>* </a:t>
            </a:r>
            <a:r>
              <a:rPr lang="en-US" sz="1000" b="1" dirty="0" smtClean="0">
                <a:solidFill>
                  <a:srgbClr val="FF3300"/>
                </a:solidFill>
              </a:rPr>
              <a:t>39% = Not Sufficient</a:t>
            </a:r>
            <a:endParaRPr lang="en-US" sz="1000" b="1" dirty="0">
              <a:solidFill>
                <a:srgbClr val="FF33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" y="3276600"/>
            <a:ext cx="4191000" cy="11695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If the accountability system only includes proficiency, then schools will not get credit for moving low-performing students forward. There would be no incentive to work with the students that need the most help. </a:t>
            </a:r>
            <a:r>
              <a:rPr lang="en-US" sz="1400" dirty="0" smtClean="0"/>
              <a:t>…AND: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152400" y="4800600"/>
            <a:ext cx="4191000" cy="738664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Including both proficiency and growth provides a much clearer picture of how the school is performing.</a:t>
            </a:r>
            <a:r>
              <a:rPr lang="en-US" sz="1400" dirty="0" smtClean="0"/>
              <a:t>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2400" y="2438400"/>
            <a:ext cx="419100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Florida’s model places the most emphasis on the lowest performing students in a school.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2400" y="1394936"/>
            <a:ext cx="4191000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Growth shows success in the education system because it shows us where positive change is happening for students and schools.</a:t>
            </a:r>
          </a:p>
        </p:txBody>
      </p:sp>
    </p:spTree>
    <p:extLst>
      <p:ext uri="{BB962C8B-B14F-4D97-AF65-F5344CB8AC3E}">
        <p14:creationId xmlns:p14="http://schemas.microsoft.com/office/powerpoint/2010/main" val="10226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200" y="762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Therefore, what ???</a:t>
            </a:r>
            <a:endParaRPr lang="en-US" sz="2400" b="1" u="sng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85800"/>
            <a:ext cx="0" cy="609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92" y="1219200"/>
            <a:ext cx="1798008" cy="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4572000" y="2017931"/>
            <a:ext cx="4495800" cy="39469"/>
          </a:xfrm>
          <a:prstGeom prst="straightConnector1">
            <a:avLst/>
          </a:prstGeom>
          <a:ln w="762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867400" y="762000"/>
            <a:ext cx="0" cy="58674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96200" y="762000"/>
            <a:ext cx="0" cy="58674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96200" y="11238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* </a:t>
            </a:r>
            <a:r>
              <a:rPr lang="en-US" sz="1000" b="1" dirty="0" smtClean="0">
                <a:solidFill>
                  <a:srgbClr val="00B050"/>
                </a:solidFill>
              </a:rPr>
              <a:t>61% = Sufficient 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000" b="1" dirty="0" smtClean="0"/>
              <a:t>* </a:t>
            </a:r>
            <a:r>
              <a:rPr lang="en-US" sz="1000" b="1" dirty="0" smtClean="0">
                <a:solidFill>
                  <a:srgbClr val="FF3300"/>
                </a:solidFill>
              </a:rPr>
              <a:t>39% = Not Sufficient</a:t>
            </a:r>
            <a:endParaRPr lang="en-US" sz="1000" b="1" dirty="0">
              <a:solidFill>
                <a:srgbClr val="FF3300"/>
              </a:solidFill>
            </a:endParaRPr>
          </a:p>
        </p:txBody>
      </p:sp>
      <p:pic>
        <p:nvPicPr>
          <p:cNvPr id="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48110"/>
            <a:ext cx="1798008" cy="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Arrow Connector 37"/>
          <p:cNvCxnSpPr/>
          <p:nvPr/>
        </p:nvCxnSpPr>
        <p:spPr>
          <a:xfrm>
            <a:off x="4572000" y="4246841"/>
            <a:ext cx="4495800" cy="39469"/>
          </a:xfrm>
          <a:prstGeom prst="straightConnector1">
            <a:avLst/>
          </a:prstGeom>
          <a:ln w="762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035196" y="3200400"/>
            <a:ext cx="1584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</a:t>
            </a:r>
            <a:r>
              <a:rPr lang="en-US" sz="1000" b="1" dirty="0" smtClean="0">
                <a:solidFill>
                  <a:srgbClr val="00B050"/>
                </a:solidFill>
              </a:rPr>
              <a:t>61% = Sufficient 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000" b="1" dirty="0" smtClean="0"/>
              <a:t>* </a:t>
            </a:r>
            <a:r>
              <a:rPr lang="en-US" sz="1000" b="1" dirty="0" smtClean="0">
                <a:solidFill>
                  <a:srgbClr val="FF3300"/>
                </a:solidFill>
              </a:rPr>
              <a:t>39% = Not Sufficient</a:t>
            </a:r>
            <a:endParaRPr lang="en-US" sz="1000" b="1" dirty="0">
              <a:solidFill>
                <a:srgbClr val="FF3300"/>
              </a:solidFill>
            </a:endParaRPr>
          </a:p>
        </p:txBody>
      </p:sp>
      <p:pic>
        <p:nvPicPr>
          <p:cNvPr id="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92" y="5581710"/>
            <a:ext cx="1798008" cy="9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>
            <a:off x="4572000" y="6380441"/>
            <a:ext cx="4495800" cy="39469"/>
          </a:xfrm>
          <a:prstGeom prst="straightConnector1">
            <a:avLst/>
          </a:prstGeom>
          <a:ln w="762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6324600" y="3695700"/>
            <a:ext cx="609600" cy="2454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 rot="10800000">
            <a:off x="6553201" y="5698122"/>
            <a:ext cx="609600" cy="2454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72200" y="5181600"/>
            <a:ext cx="1584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</a:t>
            </a:r>
            <a:r>
              <a:rPr lang="en-US" sz="1000" b="1" dirty="0" smtClean="0">
                <a:solidFill>
                  <a:srgbClr val="00B050"/>
                </a:solidFill>
              </a:rPr>
              <a:t>61% = Sufficient 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000" b="1" dirty="0" smtClean="0"/>
              <a:t>* </a:t>
            </a:r>
            <a:r>
              <a:rPr lang="en-US" sz="1000" b="1" dirty="0" smtClean="0">
                <a:solidFill>
                  <a:srgbClr val="FF3300"/>
                </a:solidFill>
              </a:rPr>
              <a:t>39% = Not Sufficient</a:t>
            </a:r>
            <a:endParaRPr lang="en-US" sz="1000" b="1" dirty="0">
              <a:solidFill>
                <a:srgbClr val="FF33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" y="3276600"/>
            <a:ext cx="4191000" cy="11695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If the accountability system only includes proficiency, then schools will not get credit for moving low-performing students forward. There would be no incentive to work with the students that need the most help. </a:t>
            </a:r>
            <a:r>
              <a:rPr lang="en-US" sz="1400" dirty="0" smtClean="0"/>
              <a:t>…AND: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152400" y="4800600"/>
            <a:ext cx="4191000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Including both proficiency and growth provides a much clearer picture of how the school is performing.</a:t>
            </a:r>
            <a:r>
              <a:rPr lang="en-US" sz="1400" dirty="0" smtClean="0"/>
              <a:t>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2400" y="2438400"/>
            <a:ext cx="419100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Florida’s model places the most emphasis on the lowest performing students in a school.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2400" y="1394936"/>
            <a:ext cx="4191000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Growth shows success in the education system because it shows us where positive change is happening for students and schools.</a:t>
            </a:r>
          </a:p>
        </p:txBody>
      </p:sp>
      <p:sp>
        <p:nvSpPr>
          <p:cNvPr id="51" name="&quot;No&quot; Symbol 50"/>
          <p:cNvSpPr/>
          <p:nvPr/>
        </p:nvSpPr>
        <p:spPr>
          <a:xfrm>
            <a:off x="304800" y="1524000"/>
            <a:ext cx="3886200" cy="441513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6096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Take away:</a:t>
            </a:r>
            <a:endParaRPr lang="en-US" sz="3600" b="1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70441"/>
            <a:ext cx="4285568" cy="313017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70441"/>
            <a:ext cx="4263475" cy="312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" y="1371600"/>
            <a:ext cx="90678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  #1:    “COMPLEX ALGORITHYM” from “R” Program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6076890"/>
            <a:ext cx="90678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  #4   Upcoming SAGE testing will only make things more Opaque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2133600"/>
            <a:ext cx="5969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#2: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0900" y="2152710"/>
            <a:ext cx="5969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#3: 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5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9387"/>
            <a:ext cx="6629400" cy="670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741474"/>
            <a:ext cx="83820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Some </a:t>
            </a:r>
            <a:r>
              <a:rPr lang="en-US" b="1" dirty="0"/>
              <a:t>of the grades this year may surprise you.  If that happens, the question to ask is, "</a:t>
            </a:r>
            <a:r>
              <a:rPr lang="en-US" b="1" u="sng" dirty="0"/>
              <a:t>Why did this school receive this grade</a:t>
            </a:r>
            <a:r>
              <a:rPr lang="en-US" b="1" dirty="0"/>
              <a:t>?"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 As you dig deeper, </a:t>
            </a:r>
            <a:r>
              <a:rPr lang="en-US" b="1" dirty="0">
                <a:solidFill>
                  <a:srgbClr val="FF0000"/>
                </a:solidFill>
              </a:rPr>
              <a:t>the answers </a:t>
            </a:r>
            <a:r>
              <a:rPr lang="en-US" b="1" u="sng" dirty="0">
                <a:solidFill>
                  <a:srgbClr val="FF0000"/>
                </a:solidFill>
              </a:rPr>
              <a:t>should</a:t>
            </a:r>
            <a:r>
              <a:rPr lang="en-US" b="1" dirty="0">
                <a:solidFill>
                  <a:srgbClr val="FF0000"/>
                </a:solidFill>
              </a:rPr>
              <a:t> be illuminating</a:t>
            </a:r>
            <a:r>
              <a:rPr lang="en-US" b="1" dirty="0" smtClean="0"/>
              <a:t>.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344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  <a:r>
              <a:rPr lang="en-US" b="1" dirty="0" smtClean="0"/>
              <a:t>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455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9387"/>
            <a:ext cx="6629400" cy="670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741474"/>
            <a:ext cx="83820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Some </a:t>
            </a:r>
            <a:r>
              <a:rPr lang="en-US" b="1" dirty="0"/>
              <a:t>of the grades this year may surprise you.  If that happens, the question to ask is, "</a:t>
            </a:r>
            <a:r>
              <a:rPr lang="en-US" b="1" u="sng" dirty="0"/>
              <a:t>Why did this school receive this grade</a:t>
            </a:r>
            <a:r>
              <a:rPr lang="en-US" b="1" dirty="0"/>
              <a:t>?"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 As you dig deeper, </a:t>
            </a:r>
            <a:r>
              <a:rPr lang="en-US" b="1" dirty="0">
                <a:solidFill>
                  <a:srgbClr val="FF0000"/>
                </a:solidFill>
              </a:rPr>
              <a:t>the answers </a:t>
            </a:r>
            <a:r>
              <a:rPr lang="en-US" b="1" u="sng" dirty="0">
                <a:solidFill>
                  <a:srgbClr val="FF0000"/>
                </a:solidFill>
              </a:rPr>
              <a:t>should</a:t>
            </a:r>
            <a:r>
              <a:rPr lang="en-US" b="1" dirty="0">
                <a:solidFill>
                  <a:srgbClr val="FF0000"/>
                </a:solidFill>
              </a:rPr>
              <a:t> be illuminating</a:t>
            </a:r>
            <a:r>
              <a:rPr lang="en-US" b="1" dirty="0" smtClean="0"/>
              <a:t>.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8382000" cy="286232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 resistance from some who are uncomfortable with transparency or opposed to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reform”</a:t>
            </a:r>
            <a:r>
              <a:rPr lang="en-US" sz="2400" dirty="0"/>
              <a:t> 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 smtClean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40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126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43688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1981200"/>
            <a:ext cx="4038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/>
          </a:p>
          <a:p>
            <a:r>
              <a:rPr lang="en-US" b="1" dirty="0" smtClean="0"/>
              <a:t>1) Please look at helping to fix this during this session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2) We welcome any opportunities to work with the Legislature towards fixing this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03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9900"/>
                </a:solidFill>
                <a:latin typeface="Times New Roman" charset="0"/>
              </a:rPr>
              <a:t>Section 1:   5</a:t>
            </a:r>
            <a:r>
              <a:rPr lang="en-US" altLang="en-US" sz="2800" b="1" baseline="30000" dirty="0">
                <a:solidFill>
                  <a:srgbClr val="009900"/>
                </a:solidFill>
                <a:latin typeface="Times New Roman" charset="0"/>
              </a:rPr>
              <a:t>th</a:t>
            </a:r>
            <a:r>
              <a:rPr lang="en-US" altLang="en-US" sz="2800" b="1" dirty="0">
                <a:solidFill>
                  <a:srgbClr val="009900"/>
                </a:solidFill>
                <a:latin typeface="Times New Roman" charset="0"/>
              </a:rPr>
              <a:t> Grade Iowa Tests Comparison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122360"/>
              </p:ext>
            </p:extLst>
          </p:nvPr>
        </p:nvGraphicFramePr>
        <p:xfrm>
          <a:off x="228600" y="533400"/>
          <a:ext cx="86868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Chart" r:id="rId3" imgW="5400707" imgH="4371844" progId="MSGraph.Chart.8">
                  <p:embed followColorScheme="full"/>
                </p:oleObj>
              </mc:Choice>
              <mc:Fallback>
                <p:oleObj name="Chart" r:id="rId3" imgW="5400707" imgH="437184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33400"/>
                        <a:ext cx="86868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57200" y="6477000"/>
            <a:ext cx="845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/>
              <a:t>Note:  Alpine School District stopped administering ITBS after 2008-09, and the State of Utah stopped after 2009-10</a:t>
            </a:r>
          </a:p>
        </p:txBody>
      </p:sp>
    </p:spTree>
    <p:extLst>
      <p:ext uri="{BB962C8B-B14F-4D97-AF65-F5344CB8AC3E}">
        <p14:creationId xmlns:p14="http://schemas.microsoft.com/office/powerpoint/2010/main" val="74160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9900"/>
                </a:solidFill>
                <a:latin typeface="Times New Roman" charset="0"/>
              </a:rPr>
              <a:t>Section 1:   8</a:t>
            </a:r>
            <a:r>
              <a:rPr lang="en-US" altLang="en-US" sz="2800" b="1" baseline="30000" dirty="0">
                <a:solidFill>
                  <a:srgbClr val="009900"/>
                </a:solidFill>
                <a:latin typeface="Times New Roman" charset="0"/>
              </a:rPr>
              <a:t>th</a:t>
            </a:r>
            <a:r>
              <a:rPr lang="en-US" altLang="en-US" sz="2800" b="1" dirty="0">
                <a:solidFill>
                  <a:srgbClr val="009900"/>
                </a:solidFill>
                <a:latin typeface="Times New Roman" charset="0"/>
              </a:rPr>
              <a:t> Grade Iowa Tests Comparison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741359"/>
              </p:ext>
            </p:extLst>
          </p:nvPr>
        </p:nvGraphicFramePr>
        <p:xfrm>
          <a:off x="-1435100" y="11113"/>
          <a:ext cx="11874500" cy="730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Chart" r:id="rId3" imgW="7105654" imgH="4371844" progId="MSGraph.Chart.8">
                  <p:embed followColorScheme="full"/>
                </p:oleObj>
              </mc:Choice>
              <mc:Fallback>
                <p:oleObj name="Chart" r:id="rId3" imgW="7105654" imgH="4371844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35100" y="11113"/>
                        <a:ext cx="11874500" cy="730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990600" y="6519863"/>
            <a:ext cx="84582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/>
              <a:t>Note:  Alpine School District stopped administering ITBS after 2008-09, and the State of Utah stopped after 2009-10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9900"/>
                </a:solidFill>
                <a:latin typeface="Times New Roman" charset="0"/>
              </a:rPr>
              <a:t>Section 1:   8</a:t>
            </a:r>
            <a:r>
              <a:rPr lang="en-US" altLang="en-US" sz="2800" b="1" baseline="30000" dirty="0">
                <a:solidFill>
                  <a:srgbClr val="009900"/>
                </a:solidFill>
                <a:latin typeface="Times New Roman" charset="0"/>
              </a:rPr>
              <a:t>th</a:t>
            </a:r>
            <a:r>
              <a:rPr lang="en-US" altLang="en-US" sz="2800" b="1" dirty="0">
                <a:solidFill>
                  <a:srgbClr val="009900"/>
                </a:solidFill>
                <a:latin typeface="Times New Roman" charset="0"/>
              </a:rPr>
              <a:t> Grade Iowa Tests Comparison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593680"/>
              </p:ext>
            </p:extLst>
          </p:nvPr>
        </p:nvGraphicFramePr>
        <p:xfrm>
          <a:off x="-1435100" y="11113"/>
          <a:ext cx="11874500" cy="730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Chart" r:id="rId3" imgW="7105654" imgH="4371844" progId="MSGraph.Chart.8">
                  <p:embed followColorScheme="full"/>
                </p:oleObj>
              </mc:Choice>
              <mc:Fallback>
                <p:oleObj name="Chart" r:id="rId3" imgW="7105654" imgH="437184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35100" y="11113"/>
                        <a:ext cx="11874500" cy="730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990600" y="6519863"/>
            <a:ext cx="84582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/>
              <a:t>Note:  Alpine School District stopped administering ITBS after 2008-09, and the State of Utah stopped after 2009-10</a:t>
            </a:r>
          </a:p>
        </p:txBody>
      </p:sp>
    </p:spTree>
    <p:extLst>
      <p:ext uri="{BB962C8B-B14F-4D97-AF65-F5344CB8AC3E}">
        <p14:creationId xmlns:p14="http://schemas.microsoft.com/office/powerpoint/2010/main" val="14711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ooks and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33528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1676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charset="0"/>
              </a:rPr>
              <a:t>Benchmarks, Old &amp; New: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0" y="2743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Times New Roman" charset="0"/>
              </a:rPr>
              <a:t>Benchmark </a:t>
            </a:r>
            <a:r>
              <a:rPr lang="en-US" altLang="en-US" sz="2800" b="1" dirty="0">
                <a:latin typeface="Times New Roman" charset="0"/>
              </a:rPr>
              <a:t>1:   Nationwide Comparisons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0" y="3581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charset="0"/>
              </a:rPr>
              <a:t>Section 2:   Direct Writing Assessments (DWA)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0" y="3657600"/>
            <a:ext cx="9144000" cy="519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9900"/>
                </a:solidFill>
                <a:latin typeface="Times New Roman" charset="0"/>
              </a:rPr>
              <a:t>Benchmark </a:t>
            </a:r>
            <a:r>
              <a:rPr lang="en-US" altLang="en-US" sz="2800" b="1" dirty="0">
                <a:solidFill>
                  <a:srgbClr val="009900"/>
                </a:solidFill>
                <a:latin typeface="Times New Roman" charset="0"/>
              </a:rPr>
              <a:t>2</a:t>
            </a:r>
            <a:r>
              <a:rPr lang="en-US" altLang="en-US" sz="2800" b="1" dirty="0" smtClean="0">
                <a:solidFill>
                  <a:srgbClr val="009900"/>
                </a:solidFill>
                <a:latin typeface="Times New Roman" charset="0"/>
              </a:rPr>
              <a:t>:   </a:t>
            </a:r>
            <a:r>
              <a:rPr lang="en-US" altLang="en-US" sz="2800" b="1" dirty="0">
                <a:solidFill>
                  <a:srgbClr val="009900"/>
                </a:solidFill>
                <a:latin typeface="Times New Roman" charset="0"/>
              </a:rPr>
              <a:t>State CRT Proficiency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4209</TotalTime>
  <Words>2994</Words>
  <Application>Microsoft Office PowerPoint</Application>
  <PresentationFormat>On-screen Show (4:3)</PresentationFormat>
  <Paragraphs>338</Paragraphs>
  <Slides>58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Times New Roman</vt:lpstr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don miguel</cp:lastModifiedBy>
  <cp:revision>151</cp:revision>
  <cp:lastPrinted>2012-02-17T15:08:40Z</cp:lastPrinted>
  <dcterms:created xsi:type="dcterms:W3CDTF">2007-04-12T15:04:23Z</dcterms:created>
  <dcterms:modified xsi:type="dcterms:W3CDTF">2014-01-18T17:49:25Z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